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0" r:id="rId2"/>
  </p:sldMasterIdLst>
  <p:notesMasterIdLst>
    <p:notesMasterId r:id="rId16"/>
  </p:notesMasterIdLst>
  <p:sldIdLst>
    <p:sldId id="279" r:id="rId3"/>
    <p:sldId id="278" r:id="rId4"/>
    <p:sldId id="257" r:id="rId5"/>
    <p:sldId id="258" r:id="rId6"/>
    <p:sldId id="259" r:id="rId7"/>
    <p:sldId id="260" r:id="rId8"/>
    <p:sldId id="280" r:id="rId9"/>
    <p:sldId id="281" r:id="rId10"/>
    <p:sldId id="262" r:id="rId11"/>
    <p:sldId id="276" r:id="rId12"/>
    <p:sldId id="266" r:id="rId13"/>
    <p:sldId id="277" r:id="rId14"/>
    <p:sldId id="275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erif Display" pitchFamily="2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C7oSwnNhfEvJudRnn/MDJ3VNc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A4"/>
    <a:srgbClr val="9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Atlantic Canada New Constructions per</a:t>
            </a:r>
          </a:p>
          <a:p>
            <a:pPr>
              <a:defRPr sz="16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100 New Population</a:t>
            </a:r>
          </a:p>
        </c:rich>
      </c:tx>
      <c:layout>
        <c:manualLayout>
          <c:xMode val="edge"/>
          <c:yMode val="edge"/>
          <c:x val="0.16241432697764399"/>
          <c:y val="9.92747859631706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12249624147181"/>
          <c:y val="0.37327319522152153"/>
          <c:w val="0.80741190683339503"/>
          <c:h val="0.492242300829960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7B-4CCD-91FB-B58F0A15836F}"/>
              </c:ext>
            </c:extLst>
          </c:dPt>
          <c:dPt>
            <c:idx val="1"/>
            <c:invertIfNegative val="0"/>
            <c:bubble3D val="0"/>
            <c:spPr>
              <a:solidFill>
                <a:srgbClr val="2E6CA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A7B-4CCD-91FB-B58F0A1583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2018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7B-4CCD-91FB-B58F0A1583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58293392"/>
        <c:axId val="1907685376"/>
      </c:barChart>
      <c:catAx>
        <c:axId val="1258293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685376"/>
        <c:crosses val="autoZero"/>
        <c:auto val="1"/>
        <c:lblAlgn val="ctr"/>
        <c:lblOffset val="100"/>
        <c:noMultiLvlLbl val="0"/>
      </c:catAx>
      <c:valAx>
        <c:axId val="1907685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58293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58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37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b8cda33c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eb8cda33c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eb8cda33c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b8cda33ca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eb8cda33ca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eb8cda33ca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 rot="3556808">
            <a:off x="5916194" y="425464"/>
            <a:ext cx="5677155" cy="6227868"/>
          </a:xfrm>
          <a:prstGeom prst="octagon">
            <a:avLst>
              <a:gd name="adj" fmla="val 292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3"/>
          <p:cNvSpPr/>
          <p:nvPr/>
        </p:nvSpPr>
        <p:spPr>
          <a:xfrm rot="3539199">
            <a:off x="5568309" y="292979"/>
            <a:ext cx="5860096" cy="6101915"/>
          </a:xfrm>
          <a:prstGeom prst="octagon">
            <a:avLst>
              <a:gd name="adj" fmla="val 29289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3"/>
          <p:cNvSpPr/>
          <p:nvPr/>
        </p:nvSpPr>
        <p:spPr>
          <a:xfrm rot="3556808">
            <a:off x="3784013" y="3010081"/>
            <a:ext cx="3377299" cy="3269032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3"/>
          <p:cNvSpPr/>
          <p:nvPr/>
        </p:nvSpPr>
        <p:spPr>
          <a:xfrm rot="3539199">
            <a:off x="3466773" y="3006439"/>
            <a:ext cx="3451808" cy="3594248"/>
          </a:xfrm>
          <a:prstGeom prst="octagon">
            <a:avLst>
              <a:gd name="adj" fmla="val 29289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5" name="Google Shape;115;p23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 rot="3556808">
            <a:off x="6708408" y="507535"/>
            <a:ext cx="4911936" cy="5388419"/>
          </a:xfrm>
          <a:prstGeom prst="octagon">
            <a:avLst>
              <a:gd name="adj" fmla="val 292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4418120" cy="432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4"/>
          <p:cNvSpPr/>
          <p:nvPr/>
        </p:nvSpPr>
        <p:spPr>
          <a:xfrm rot="777270">
            <a:off x="6376173" y="404409"/>
            <a:ext cx="5070219" cy="5279443"/>
          </a:xfrm>
          <a:prstGeom prst="octagon">
            <a:avLst>
              <a:gd name="adj" fmla="val 29289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4"/>
          <p:cNvSpPr/>
          <p:nvPr/>
        </p:nvSpPr>
        <p:spPr>
          <a:xfrm rot="3556808">
            <a:off x="5236308" y="3185927"/>
            <a:ext cx="2922076" cy="2828402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4"/>
          <p:cNvSpPr/>
          <p:nvPr/>
        </p:nvSpPr>
        <p:spPr>
          <a:xfrm rot="3539199">
            <a:off x="4909472" y="3220171"/>
            <a:ext cx="2986541" cy="3109782"/>
          </a:xfrm>
          <a:prstGeom prst="octagon">
            <a:avLst>
              <a:gd name="adj" fmla="val 29289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4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 rot="3556808">
            <a:off x="6708408" y="507535"/>
            <a:ext cx="4911936" cy="5388419"/>
          </a:xfrm>
          <a:prstGeom prst="octagon">
            <a:avLst>
              <a:gd name="adj" fmla="val 292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4418120" cy="432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5"/>
          <p:cNvSpPr/>
          <p:nvPr/>
        </p:nvSpPr>
        <p:spPr>
          <a:xfrm rot="3539199">
            <a:off x="6389264" y="373595"/>
            <a:ext cx="5070219" cy="5279443"/>
          </a:xfrm>
          <a:prstGeom prst="octagon">
            <a:avLst>
              <a:gd name="adj" fmla="val 29289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 rot="3556808">
            <a:off x="5236308" y="3185927"/>
            <a:ext cx="2922076" cy="2828402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 rot="3539199">
            <a:off x="4909472" y="3220171"/>
            <a:ext cx="2986541" cy="3109782"/>
          </a:xfrm>
          <a:prstGeom prst="octagon">
            <a:avLst>
              <a:gd name="adj" fmla="val 29289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5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 rot="3556808">
            <a:off x="5727191" y="513281"/>
            <a:ext cx="2922076" cy="3249654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 rot="3539199">
            <a:off x="5559564" y="495668"/>
            <a:ext cx="2986541" cy="3109782"/>
          </a:xfrm>
          <a:prstGeom prst="octagon">
            <a:avLst>
              <a:gd name="adj" fmla="val 29289"/>
            </a:avLst>
          </a:prstGeom>
          <a:blipFill rotWithShape="0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 rot="3556808">
            <a:off x="6708408" y="507535"/>
            <a:ext cx="4911936" cy="5388419"/>
          </a:xfrm>
          <a:prstGeom prst="octagon">
            <a:avLst>
              <a:gd name="adj" fmla="val 29289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4418120" cy="432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6"/>
          <p:cNvSpPr/>
          <p:nvPr/>
        </p:nvSpPr>
        <p:spPr>
          <a:xfrm rot="3539199">
            <a:off x="6389264" y="373595"/>
            <a:ext cx="5070219" cy="5279443"/>
          </a:xfrm>
          <a:prstGeom prst="octagon">
            <a:avLst>
              <a:gd name="adj" fmla="val 29289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/>
          <p:nvPr/>
        </p:nvSpPr>
        <p:spPr>
          <a:xfrm rot="3556808">
            <a:off x="5152292" y="3018601"/>
            <a:ext cx="2989308" cy="2932183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6"/>
          <p:cNvSpPr/>
          <p:nvPr/>
        </p:nvSpPr>
        <p:spPr>
          <a:xfrm rot="3539199">
            <a:off x="4939674" y="3038697"/>
            <a:ext cx="2986541" cy="3109782"/>
          </a:xfrm>
          <a:prstGeom prst="octagon">
            <a:avLst>
              <a:gd name="adj" fmla="val 29289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6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 rot="3556808">
            <a:off x="9297387" y="-481891"/>
            <a:ext cx="2139140" cy="241801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/>
          <p:nvPr/>
        </p:nvSpPr>
        <p:spPr>
          <a:xfrm rot="3539199">
            <a:off x="9319846" y="-396607"/>
            <a:ext cx="2029219" cy="2182484"/>
          </a:xfrm>
          <a:prstGeom prst="octagon">
            <a:avLst>
              <a:gd name="adj" fmla="val 29289"/>
            </a:avLst>
          </a:prstGeom>
          <a:blipFill rotWithShape="0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6"/>
          <p:cNvSpPr/>
          <p:nvPr/>
        </p:nvSpPr>
        <p:spPr>
          <a:xfrm rot="3556808">
            <a:off x="8706666" y="4482187"/>
            <a:ext cx="2074904" cy="2291781"/>
          </a:xfrm>
          <a:prstGeom prst="octagon">
            <a:avLst>
              <a:gd name="adj" fmla="val 29289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/>
          <p:nvPr/>
        </p:nvSpPr>
        <p:spPr>
          <a:xfrm rot="3539199">
            <a:off x="8588406" y="4445146"/>
            <a:ext cx="2029219" cy="2182484"/>
          </a:xfrm>
          <a:prstGeom prst="octagon">
            <a:avLst>
              <a:gd name="adj" fmla="val 29289"/>
            </a:avLst>
          </a:prstGeom>
          <a:blipFill rotWithShape="0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5"/>
          <p:cNvSpPr/>
          <p:nvPr/>
        </p:nvSpPr>
        <p:spPr>
          <a:xfrm>
            <a:off x="-223284" y="-372140"/>
            <a:ext cx="12567684" cy="7432159"/>
          </a:xfrm>
          <a:prstGeom prst="rect">
            <a:avLst/>
          </a:prstGeom>
          <a:solidFill>
            <a:srgbClr val="002060">
              <a:alpha val="7098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5"/>
          <p:cNvSpPr txBox="1">
            <a:spLocks noGrp="1"/>
          </p:cNvSpPr>
          <p:nvPr>
            <p:ph type="subTitle" idx="1"/>
          </p:nvPr>
        </p:nvSpPr>
        <p:spPr>
          <a:xfrm>
            <a:off x="838200" y="112238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15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838200" y="112238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13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10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543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5"/>
          <p:cNvSpPr/>
          <p:nvPr/>
        </p:nvSpPr>
        <p:spPr>
          <a:xfrm>
            <a:off x="-223284" y="-372140"/>
            <a:ext cx="12567684" cy="7432159"/>
          </a:xfrm>
          <a:prstGeom prst="rect">
            <a:avLst/>
          </a:prstGeom>
          <a:solidFill>
            <a:srgbClr val="002060">
              <a:alpha val="70588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5"/>
          <p:cNvSpPr txBox="1">
            <a:spLocks noGrp="1"/>
          </p:cNvSpPr>
          <p:nvPr>
            <p:ph type="subTitle" idx="1"/>
          </p:nvPr>
        </p:nvSpPr>
        <p:spPr>
          <a:xfrm>
            <a:off x="838200" y="112238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15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5919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6" descr="A group of women in graduation gowns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7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2060">
              <a:alpha val="70588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6"/>
          <p:cNvSpPr txBox="1">
            <a:spLocks noGrp="1"/>
          </p:cNvSpPr>
          <p:nvPr>
            <p:ph type="subTitle" idx="1"/>
          </p:nvPr>
        </p:nvSpPr>
        <p:spPr>
          <a:xfrm>
            <a:off x="838200" y="112238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6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6034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2912" y="-938232"/>
            <a:ext cx="14473543" cy="814136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7"/>
          <p:cNvSpPr/>
          <p:nvPr/>
        </p:nvSpPr>
        <p:spPr>
          <a:xfrm>
            <a:off x="-187842" y="-583627"/>
            <a:ext cx="12567684" cy="7432159"/>
          </a:xfrm>
          <a:prstGeom prst="rect">
            <a:avLst/>
          </a:prstGeom>
          <a:solidFill>
            <a:srgbClr val="002060">
              <a:alpha val="70588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7"/>
          <p:cNvSpPr txBox="1">
            <a:spLocks noGrp="1"/>
          </p:cNvSpPr>
          <p:nvPr>
            <p:ph type="subTitle" idx="1"/>
          </p:nvPr>
        </p:nvSpPr>
        <p:spPr>
          <a:xfrm>
            <a:off x="838200" y="112238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17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44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/>
          <p:nvPr/>
        </p:nvSpPr>
        <p:spPr>
          <a:xfrm>
            <a:off x="-187842" y="-583627"/>
            <a:ext cx="12567684" cy="7432159"/>
          </a:xfrm>
          <a:prstGeom prst="rect">
            <a:avLst/>
          </a:prstGeom>
          <a:solidFill>
            <a:srgbClr val="002060">
              <a:alpha val="70588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ubTitle" idx="1"/>
          </p:nvPr>
        </p:nvSpPr>
        <p:spPr>
          <a:xfrm>
            <a:off x="838200" y="112238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18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039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19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9"/>
          <p:cNvSpPr/>
          <p:nvPr/>
        </p:nvSpPr>
        <p:spPr>
          <a:xfrm rot="1137836">
            <a:off x="2688046" y="390515"/>
            <a:ext cx="6786850" cy="6076972"/>
          </a:xfrm>
          <a:prstGeom prst="decagon">
            <a:avLst>
              <a:gd name="vf" fmla="val 105146"/>
            </a:avLst>
          </a:prstGeom>
          <a:solidFill>
            <a:srgbClr val="002060">
              <a:alpha val="8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3581179" y="1100931"/>
            <a:ext cx="5000584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1524000" y="240366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9058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0" descr="A picture containing crowd, hall, auditoriu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37907" y="-419101"/>
            <a:ext cx="13087057" cy="846717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0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/>
          <p:nvPr/>
        </p:nvSpPr>
        <p:spPr>
          <a:xfrm rot="3876995">
            <a:off x="-1623371" y="-2453706"/>
            <a:ext cx="8831052" cy="8690208"/>
          </a:xfrm>
          <a:prstGeom prst="decagon">
            <a:avLst>
              <a:gd name="vf" fmla="val 105146"/>
            </a:avLst>
          </a:prstGeom>
          <a:solidFill>
            <a:srgbClr val="002060">
              <a:alpha val="8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522881" y="871047"/>
            <a:ext cx="5000584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67588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 type="secHead">
  <p:cSld name="4_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84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6" descr="A group of women in graduation gowns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7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2060">
              <a:alpha val="7098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6"/>
          <p:cNvSpPr txBox="1">
            <a:spLocks noGrp="1"/>
          </p:cNvSpPr>
          <p:nvPr>
            <p:ph type="subTitle" idx="1"/>
          </p:nvPr>
        </p:nvSpPr>
        <p:spPr>
          <a:xfrm>
            <a:off x="838200" y="112238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6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838200" y="1235851"/>
            <a:ext cx="10357098" cy="497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22"/>
          <p:cNvSpPr/>
          <p:nvPr/>
        </p:nvSpPr>
        <p:spPr>
          <a:xfrm rot="1457878">
            <a:off x="7683303" y="-478464"/>
            <a:ext cx="7729870" cy="8048846"/>
          </a:xfrm>
          <a:prstGeom prst="octagon">
            <a:avLst>
              <a:gd name="adj" fmla="val 29289"/>
            </a:avLst>
          </a:prstGeom>
          <a:solidFill>
            <a:srgbClr val="BBD6EE">
              <a:alpha val="6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2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22"/>
          <p:cNvGrpSpPr/>
          <p:nvPr/>
        </p:nvGrpSpPr>
        <p:grpSpPr>
          <a:xfrm rot="1361127">
            <a:off x="7462232" y="5615601"/>
            <a:ext cx="1189833" cy="1221326"/>
            <a:chOff x="457210" y="4247134"/>
            <a:chExt cx="2248205" cy="2307714"/>
          </a:xfrm>
        </p:grpSpPr>
        <p:sp>
          <p:nvSpPr>
            <p:cNvPr id="96" name="Google Shape;96;p22"/>
            <p:cNvSpPr/>
            <p:nvPr/>
          </p:nvSpPr>
          <p:spPr>
            <a:xfrm rot="8226918">
              <a:off x="629808" y="4387668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2"/>
            <p:cNvSpPr/>
            <p:nvPr/>
          </p:nvSpPr>
          <p:spPr>
            <a:xfrm rot="8226918">
              <a:off x="1027477" y="4803441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2"/>
            <p:cNvSpPr/>
            <p:nvPr/>
          </p:nvSpPr>
          <p:spPr>
            <a:xfrm rot="8226918">
              <a:off x="1411249" y="5206982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2"/>
            <p:cNvSpPr/>
            <p:nvPr/>
          </p:nvSpPr>
          <p:spPr>
            <a:xfrm rot="8226918">
              <a:off x="1808918" y="5622755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22"/>
          <p:cNvGrpSpPr/>
          <p:nvPr/>
        </p:nvGrpSpPr>
        <p:grpSpPr>
          <a:xfrm rot="1361127">
            <a:off x="7031241" y="4495121"/>
            <a:ext cx="1189833" cy="1221326"/>
            <a:chOff x="457210" y="4247134"/>
            <a:chExt cx="2248205" cy="2307714"/>
          </a:xfrm>
        </p:grpSpPr>
        <p:sp>
          <p:nvSpPr>
            <p:cNvPr id="101" name="Google Shape;101;p22"/>
            <p:cNvSpPr/>
            <p:nvPr/>
          </p:nvSpPr>
          <p:spPr>
            <a:xfrm rot="8226918">
              <a:off x="629808" y="4387668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2"/>
            <p:cNvSpPr/>
            <p:nvPr/>
          </p:nvSpPr>
          <p:spPr>
            <a:xfrm rot="8226918">
              <a:off x="1027477" y="4803441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2"/>
            <p:cNvSpPr/>
            <p:nvPr/>
          </p:nvSpPr>
          <p:spPr>
            <a:xfrm rot="8226918">
              <a:off x="1411249" y="5206982"/>
              <a:ext cx="723901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2"/>
            <p:cNvSpPr/>
            <p:nvPr/>
          </p:nvSpPr>
          <p:spPr>
            <a:xfrm rot="8226918">
              <a:off x="1808918" y="5622755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4684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 rot="3556808">
            <a:off x="5916194" y="425464"/>
            <a:ext cx="5677155" cy="6227868"/>
          </a:xfrm>
          <a:prstGeom prst="octagon">
            <a:avLst>
              <a:gd name="adj" fmla="val 292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3"/>
          <p:cNvSpPr/>
          <p:nvPr/>
        </p:nvSpPr>
        <p:spPr>
          <a:xfrm rot="3539199">
            <a:off x="5568309" y="292979"/>
            <a:ext cx="5860096" cy="6101915"/>
          </a:xfrm>
          <a:prstGeom prst="octagon">
            <a:avLst>
              <a:gd name="adj" fmla="val 29289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3"/>
          <p:cNvSpPr/>
          <p:nvPr/>
        </p:nvSpPr>
        <p:spPr>
          <a:xfrm rot="3556808">
            <a:off x="3784013" y="3010081"/>
            <a:ext cx="3377299" cy="3269032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3"/>
          <p:cNvSpPr/>
          <p:nvPr/>
        </p:nvSpPr>
        <p:spPr>
          <a:xfrm rot="3539199">
            <a:off x="3466773" y="3006439"/>
            <a:ext cx="3451808" cy="3594248"/>
          </a:xfrm>
          <a:prstGeom prst="octagon">
            <a:avLst>
              <a:gd name="adj" fmla="val 29289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3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128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 rot="3556808">
            <a:off x="6708408" y="507535"/>
            <a:ext cx="4911936" cy="5388419"/>
          </a:xfrm>
          <a:prstGeom prst="octagon">
            <a:avLst>
              <a:gd name="adj" fmla="val 292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4418120" cy="432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4"/>
          <p:cNvSpPr/>
          <p:nvPr/>
        </p:nvSpPr>
        <p:spPr>
          <a:xfrm rot="777270">
            <a:off x="6376173" y="404409"/>
            <a:ext cx="5070219" cy="5279443"/>
          </a:xfrm>
          <a:prstGeom prst="octagon">
            <a:avLst>
              <a:gd name="adj" fmla="val 29289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4"/>
          <p:cNvSpPr/>
          <p:nvPr/>
        </p:nvSpPr>
        <p:spPr>
          <a:xfrm rot="3556808">
            <a:off x="5236308" y="3185927"/>
            <a:ext cx="2922076" cy="2828402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4"/>
          <p:cNvSpPr/>
          <p:nvPr/>
        </p:nvSpPr>
        <p:spPr>
          <a:xfrm rot="3539199">
            <a:off x="4909472" y="3220171"/>
            <a:ext cx="2986541" cy="3109782"/>
          </a:xfrm>
          <a:prstGeom prst="octagon">
            <a:avLst>
              <a:gd name="adj" fmla="val 29289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4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4889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 rot="3556808">
            <a:off x="6708408" y="507535"/>
            <a:ext cx="4911936" cy="5388419"/>
          </a:xfrm>
          <a:prstGeom prst="octagon">
            <a:avLst>
              <a:gd name="adj" fmla="val 292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4418120" cy="432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5"/>
          <p:cNvSpPr/>
          <p:nvPr/>
        </p:nvSpPr>
        <p:spPr>
          <a:xfrm rot="3539199">
            <a:off x="6389264" y="373595"/>
            <a:ext cx="5070219" cy="5279443"/>
          </a:xfrm>
          <a:prstGeom prst="octagon">
            <a:avLst>
              <a:gd name="adj" fmla="val 29289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 rot="3556808">
            <a:off x="5236308" y="3185927"/>
            <a:ext cx="2922076" cy="2828402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 rot="3539199">
            <a:off x="4909472" y="3220171"/>
            <a:ext cx="2986541" cy="3109782"/>
          </a:xfrm>
          <a:prstGeom prst="octagon">
            <a:avLst>
              <a:gd name="adj" fmla="val 29289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5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 rot="3556808">
            <a:off x="5727191" y="513281"/>
            <a:ext cx="2922076" cy="3249654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 rot="3539199">
            <a:off x="5559564" y="495668"/>
            <a:ext cx="2986541" cy="3109782"/>
          </a:xfrm>
          <a:prstGeom prst="octagon">
            <a:avLst>
              <a:gd name="adj" fmla="val 29289"/>
            </a:avLst>
          </a:prstGeom>
          <a:blipFill rotWithShape="0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1511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 rot="3556808">
            <a:off x="6708408" y="507535"/>
            <a:ext cx="4911936" cy="5388419"/>
          </a:xfrm>
          <a:prstGeom prst="octagon">
            <a:avLst>
              <a:gd name="adj" fmla="val 29289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4418120" cy="432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6"/>
          <p:cNvSpPr/>
          <p:nvPr/>
        </p:nvSpPr>
        <p:spPr>
          <a:xfrm rot="3539199">
            <a:off x="6389264" y="373595"/>
            <a:ext cx="5070219" cy="5279443"/>
          </a:xfrm>
          <a:prstGeom prst="octagon">
            <a:avLst>
              <a:gd name="adj" fmla="val 29289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/>
          <p:nvPr/>
        </p:nvSpPr>
        <p:spPr>
          <a:xfrm rot="3556808">
            <a:off x="5152292" y="3018601"/>
            <a:ext cx="2989308" cy="2932183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6"/>
          <p:cNvSpPr/>
          <p:nvPr/>
        </p:nvSpPr>
        <p:spPr>
          <a:xfrm rot="3539199">
            <a:off x="4939674" y="3038697"/>
            <a:ext cx="2986541" cy="3109782"/>
          </a:xfrm>
          <a:prstGeom prst="octagon">
            <a:avLst>
              <a:gd name="adj" fmla="val 29289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6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 rot="3556808">
            <a:off x="9297387" y="-481891"/>
            <a:ext cx="2139140" cy="241801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/>
          <p:nvPr/>
        </p:nvSpPr>
        <p:spPr>
          <a:xfrm rot="3539199">
            <a:off x="9319846" y="-396607"/>
            <a:ext cx="2029219" cy="2182484"/>
          </a:xfrm>
          <a:prstGeom prst="octagon">
            <a:avLst>
              <a:gd name="adj" fmla="val 29289"/>
            </a:avLst>
          </a:prstGeom>
          <a:blipFill rotWithShape="0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6"/>
          <p:cNvSpPr/>
          <p:nvPr/>
        </p:nvSpPr>
        <p:spPr>
          <a:xfrm rot="3556808">
            <a:off x="8706666" y="4482187"/>
            <a:ext cx="2074904" cy="2291781"/>
          </a:xfrm>
          <a:prstGeom prst="octagon">
            <a:avLst>
              <a:gd name="adj" fmla="val 29289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/>
          <p:nvPr/>
        </p:nvSpPr>
        <p:spPr>
          <a:xfrm rot="3539199">
            <a:off x="8588406" y="4445146"/>
            <a:ext cx="2029219" cy="2182484"/>
          </a:xfrm>
          <a:prstGeom prst="octagon">
            <a:avLst>
              <a:gd name="adj" fmla="val 29289"/>
            </a:avLst>
          </a:prstGeom>
          <a:blipFill rotWithShape="0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7697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6518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98543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35227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5575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358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2912" y="-938232"/>
            <a:ext cx="14473543" cy="814136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7"/>
          <p:cNvSpPr/>
          <p:nvPr/>
        </p:nvSpPr>
        <p:spPr>
          <a:xfrm>
            <a:off x="-187842" y="-583627"/>
            <a:ext cx="12567684" cy="7432159"/>
          </a:xfrm>
          <a:prstGeom prst="rect">
            <a:avLst/>
          </a:prstGeom>
          <a:solidFill>
            <a:srgbClr val="002060">
              <a:alpha val="7098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7"/>
          <p:cNvSpPr txBox="1">
            <a:spLocks noGrp="1"/>
          </p:cNvSpPr>
          <p:nvPr>
            <p:ph type="subTitle" idx="1"/>
          </p:nvPr>
        </p:nvSpPr>
        <p:spPr>
          <a:xfrm>
            <a:off x="838200" y="112238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17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49910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16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/>
          <p:nvPr/>
        </p:nvSpPr>
        <p:spPr>
          <a:xfrm>
            <a:off x="-187842" y="-583627"/>
            <a:ext cx="12567684" cy="7432159"/>
          </a:xfrm>
          <a:prstGeom prst="rect">
            <a:avLst/>
          </a:prstGeom>
          <a:solidFill>
            <a:srgbClr val="002060">
              <a:alpha val="7098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ubTitle" idx="1"/>
          </p:nvPr>
        </p:nvSpPr>
        <p:spPr>
          <a:xfrm>
            <a:off x="838200" y="112238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18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19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9"/>
          <p:cNvSpPr/>
          <p:nvPr/>
        </p:nvSpPr>
        <p:spPr>
          <a:xfrm rot="1137836">
            <a:off x="2688046" y="390515"/>
            <a:ext cx="6786850" cy="6076972"/>
          </a:xfrm>
          <a:prstGeom prst="decagon">
            <a:avLst>
              <a:gd name="vf" fmla="val 105146"/>
            </a:avLst>
          </a:prstGeom>
          <a:solidFill>
            <a:srgbClr val="002060">
              <a:alpha val="8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3581179" y="1100931"/>
            <a:ext cx="5000584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1524000" y="240366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0" descr="A picture containing crowd, hall, auditoriu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37907" y="-419101"/>
            <a:ext cx="13087057" cy="846717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0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357" y="6378575"/>
            <a:ext cx="174988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/>
          <p:nvPr/>
        </p:nvSpPr>
        <p:spPr>
          <a:xfrm rot="3876995">
            <a:off x="-1623371" y="-2453706"/>
            <a:ext cx="8831052" cy="8690208"/>
          </a:xfrm>
          <a:prstGeom prst="decagon">
            <a:avLst>
              <a:gd name="vf" fmla="val 105146"/>
            </a:avLst>
          </a:prstGeom>
          <a:solidFill>
            <a:srgbClr val="002060">
              <a:alpha val="8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522881" y="871047"/>
            <a:ext cx="5000584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831850" y="550318"/>
            <a:ext cx="10515600" cy="10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DM Serif Display"/>
              <a:buNone/>
              <a:defRPr sz="6000"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831850" y="179952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357098" cy="6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DM Serif Display"/>
              <a:buNone/>
              <a:defRPr>
                <a:solidFill>
                  <a:srgbClr val="FFC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838200" y="1235851"/>
            <a:ext cx="10357098" cy="497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22"/>
          <p:cNvSpPr/>
          <p:nvPr/>
        </p:nvSpPr>
        <p:spPr>
          <a:xfrm rot="1457878">
            <a:off x="7683303" y="-478464"/>
            <a:ext cx="7729870" cy="8048846"/>
          </a:xfrm>
          <a:prstGeom prst="octagon">
            <a:avLst>
              <a:gd name="adj" fmla="val 29289"/>
            </a:avLst>
          </a:prstGeom>
          <a:solidFill>
            <a:srgbClr val="BBD6EE">
              <a:alpha val="6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2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05674" y="5694537"/>
            <a:ext cx="748103" cy="994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22"/>
          <p:cNvGrpSpPr/>
          <p:nvPr/>
        </p:nvGrpSpPr>
        <p:grpSpPr>
          <a:xfrm rot="1361127">
            <a:off x="7462232" y="5615601"/>
            <a:ext cx="1189833" cy="1221326"/>
            <a:chOff x="457210" y="4247134"/>
            <a:chExt cx="2248205" cy="2307714"/>
          </a:xfrm>
        </p:grpSpPr>
        <p:sp>
          <p:nvSpPr>
            <p:cNvPr id="96" name="Google Shape;96;p22"/>
            <p:cNvSpPr/>
            <p:nvPr/>
          </p:nvSpPr>
          <p:spPr>
            <a:xfrm rot="8226918">
              <a:off x="629808" y="4387668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2"/>
            <p:cNvSpPr/>
            <p:nvPr/>
          </p:nvSpPr>
          <p:spPr>
            <a:xfrm rot="8226918">
              <a:off x="1027477" y="4803441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2"/>
            <p:cNvSpPr/>
            <p:nvPr/>
          </p:nvSpPr>
          <p:spPr>
            <a:xfrm rot="8226918">
              <a:off x="1411249" y="5206982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2"/>
            <p:cNvSpPr/>
            <p:nvPr/>
          </p:nvSpPr>
          <p:spPr>
            <a:xfrm rot="8226918">
              <a:off x="1808918" y="5622755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22"/>
          <p:cNvGrpSpPr/>
          <p:nvPr/>
        </p:nvGrpSpPr>
        <p:grpSpPr>
          <a:xfrm rot="1361127">
            <a:off x="7031241" y="4495121"/>
            <a:ext cx="1189833" cy="1221326"/>
            <a:chOff x="457210" y="4247134"/>
            <a:chExt cx="2248205" cy="2307714"/>
          </a:xfrm>
        </p:grpSpPr>
        <p:sp>
          <p:nvSpPr>
            <p:cNvPr id="101" name="Google Shape;101;p22"/>
            <p:cNvSpPr/>
            <p:nvPr/>
          </p:nvSpPr>
          <p:spPr>
            <a:xfrm rot="8226918">
              <a:off x="629808" y="4387668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2"/>
            <p:cNvSpPr/>
            <p:nvPr/>
          </p:nvSpPr>
          <p:spPr>
            <a:xfrm rot="8226918">
              <a:off x="1027477" y="4803441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2"/>
            <p:cNvSpPr/>
            <p:nvPr/>
          </p:nvSpPr>
          <p:spPr>
            <a:xfrm rot="8226918">
              <a:off x="1411249" y="5206982"/>
              <a:ext cx="723901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2"/>
            <p:cNvSpPr/>
            <p:nvPr/>
          </p:nvSpPr>
          <p:spPr>
            <a:xfrm rot="8226918">
              <a:off x="1808918" y="5622755"/>
              <a:ext cx="723900" cy="79155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EFC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FDB">
            <a:alpha val="17647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FDB">
            <a:alpha val="17254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958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ext-message-note-394180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4.png"/><Relationship Id="rId7" Type="http://schemas.openxmlformats.org/officeDocument/2006/relationships/hyperlink" Target="https://openclipart.org/detail/16516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7.png"/><Relationship Id="rId3" Type="http://schemas.openxmlformats.org/officeDocument/2006/relationships/chart" Target="../charts/chart1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hyperlink" Target="https://pixabay.com/ko/%EB%A1%9C%EA%B7%B8%EC%9D%B8-%ED%94%8C%EB%9F%AC%EC%8A%A4-%EC%B6%94%EA%B0%80-%EC%82%B0%EC%88%A0-%EC%88%98%ED%95%99-%EA%B5%90%EC%9C%A1-%EA%B8%B0%ED%98%B8-27080/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hyperlink" Target="https://openclipart.org/detail/16516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fordable Housing Crisis: What You Must Know About The Housing Bubble">
            <a:extLst>
              <a:ext uri="{FF2B5EF4-FFF2-40B4-BE49-F238E27FC236}">
                <a16:creationId xmlns:a16="http://schemas.microsoft.com/office/drawing/2014/main" id="{DED7502C-D2D9-0537-6CAF-54ACB9C46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8" r="12262"/>
          <a:stretch/>
        </p:blipFill>
        <p:spPr bwMode="auto">
          <a:xfrm>
            <a:off x="4136068" y="0"/>
            <a:ext cx="806656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1"/>
          <p:cNvSpPr txBox="1">
            <a:spLocks noGrp="1"/>
          </p:cNvSpPr>
          <p:nvPr>
            <p:ph type="title"/>
          </p:nvPr>
        </p:nvSpPr>
        <p:spPr>
          <a:xfrm>
            <a:off x="205490" y="1418145"/>
            <a:ext cx="5890510" cy="166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-US" sz="49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UNB Data Challenge</a:t>
            </a:r>
            <a:br>
              <a:rPr lang="en-US" sz="49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9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900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49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 Visualization Track</a:t>
            </a:r>
            <a:r>
              <a:rPr lang="en-US" sz="48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9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Housing Availability in Atlantic Canada</a:t>
            </a:r>
            <a:endParaRPr sz="4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"/>
          <p:cNvSpPr txBox="1">
            <a:spLocks noGrp="1"/>
          </p:cNvSpPr>
          <p:nvPr>
            <p:ph type="subTitle" idx="1"/>
          </p:nvPr>
        </p:nvSpPr>
        <p:spPr>
          <a:xfrm>
            <a:off x="205490" y="4756420"/>
            <a:ext cx="4701789" cy="118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Presented by – </a:t>
            </a: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Team Dummy Variables</a:t>
            </a:r>
            <a:endParaRPr sz="1600" b="1" dirty="0">
              <a:solidFill>
                <a:srgbClr val="900000"/>
              </a:solidFill>
            </a:endParaRPr>
          </a:p>
        </p:txBody>
      </p:sp>
      <p:sp>
        <p:nvSpPr>
          <p:cNvPr id="209" name="Google Shape;209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rgbClr val="900000"/>
          </a:solidFill>
          <a:ln>
            <a:solidFill>
              <a:srgbClr val="90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"/>
          <p:cNvSpPr/>
          <p:nvPr/>
        </p:nvSpPr>
        <p:spPr>
          <a:xfrm flipV="1">
            <a:off x="205490" y="3770991"/>
            <a:ext cx="5227747" cy="45719"/>
          </a:xfrm>
          <a:prstGeom prst="rect">
            <a:avLst/>
          </a:prstGeom>
          <a:solidFill>
            <a:srgbClr val="900000"/>
          </a:solidFill>
          <a:ln>
            <a:solidFill>
              <a:srgbClr val="90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6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rtoise Icon - Free PNG &amp; SVG 3983240 - Noun Project">
            <a:extLst>
              <a:ext uri="{FF2B5EF4-FFF2-40B4-BE49-F238E27FC236}">
                <a16:creationId xmlns:a16="http://schemas.microsoft.com/office/drawing/2014/main" id="{BBD30C5A-8C22-8D26-CA5C-87B94D4B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88" y="3130039"/>
            <a:ext cx="1027944" cy="10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abbit. Rabbit illustration. Rabbit vector. Rabbit icon. Animal Rabbit  logo. Rabbit vector simple sign 6874326 Vector Art at Vecteezy">
            <a:extLst>
              <a:ext uri="{FF2B5EF4-FFF2-40B4-BE49-F238E27FC236}">
                <a16:creationId xmlns:a16="http://schemas.microsoft.com/office/drawing/2014/main" id="{BA20C7D1-4330-2B3B-F042-B7D0DB05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" y="1862105"/>
            <a:ext cx="1027944" cy="10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05;g1eb8cda33ca_0_238">
            <a:extLst>
              <a:ext uri="{FF2B5EF4-FFF2-40B4-BE49-F238E27FC236}">
                <a16:creationId xmlns:a16="http://schemas.microsoft.com/office/drawing/2014/main" id="{A9DA0D06-EFF0-A0FB-74B4-CB4584F87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90" y="61770"/>
            <a:ext cx="12032425" cy="5591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FACTORS CONTRIBUTING TOWARDS </a:t>
            </a:r>
            <a:r>
              <a:rPr lang="en-US" sz="2800" b="1" dirty="0">
                <a:solidFill>
                  <a:srgbClr val="C00000"/>
                </a:solidFill>
              </a:rPr>
              <a:t>LOW AVAILABILITY </a:t>
            </a:r>
            <a:r>
              <a:rPr lang="en-US" sz="2800" b="1" dirty="0">
                <a:solidFill>
                  <a:schemeClr val="tx1"/>
                </a:solidFill>
              </a:rPr>
              <a:t>&amp;</a:t>
            </a:r>
            <a:r>
              <a:rPr lang="en-US" sz="2800" b="1" dirty="0">
                <a:solidFill>
                  <a:srgbClr val="C00000"/>
                </a:solidFill>
              </a:rPr>
              <a:t> AFFORDABILITY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4BEE85-A6F3-C383-F04B-F2A64E79073A}"/>
              </a:ext>
            </a:extLst>
          </p:cNvPr>
          <p:cNvSpPr/>
          <p:nvPr/>
        </p:nvSpPr>
        <p:spPr>
          <a:xfrm>
            <a:off x="1291473" y="3447854"/>
            <a:ext cx="113121" cy="1131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82856C-7D3A-A60C-072D-B38544135D47}"/>
              </a:ext>
            </a:extLst>
          </p:cNvPr>
          <p:cNvSpPr/>
          <p:nvPr/>
        </p:nvSpPr>
        <p:spPr>
          <a:xfrm>
            <a:off x="6810984" y="2886449"/>
            <a:ext cx="113121" cy="1131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47D116-B87A-7DF6-A873-CE424E64DF5F}"/>
              </a:ext>
            </a:extLst>
          </p:cNvPr>
          <p:cNvSpPr/>
          <p:nvPr/>
        </p:nvSpPr>
        <p:spPr>
          <a:xfrm>
            <a:off x="5637504" y="2834471"/>
            <a:ext cx="113121" cy="1131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87057B-97A6-B245-C575-441B942F9B94}"/>
              </a:ext>
            </a:extLst>
          </p:cNvPr>
          <p:cNvSpPr/>
          <p:nvPr/>
        </p:nvSpPr>
        <p:spPr>
          <a:xfrm>
            <a:off x="4493790" y="2946269"/>
            <a:ext cx="113121" cy="1131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1A1F87-2D4B-ED72-BA33-A3A0827EF013}"/>
              </a:ext>
            </a:extLst>
          </p:cNvPr>
          <p:cNvSpPr/>
          <p:nvPr/>
        </p:nvSpPr>
        <p:spPr>
          <a:xfrm>
            <a:off x="3403196" y="3346411"/>
            <a:ext cx="113121" cy="1131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E5E24C-FA4F-E9D9-9BA7-EC496486C34F}"/>
              </a:ext>
            </a:extLst>
          </p:cNvPr>
          <p:cNvSpPr/>
          <p:nvPr/>
        </p:nvSpPr>
        <p:spPr>
          <a:xfrm>
            <a:off x="2297439" y="3236013"/>
            <a:ext cx="113121" cy="1131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ABCD3F-B548-EEC4-3D82-FD622672DC19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404594" y="3292574"/>
            <a:ext cx="892845" cy="211841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E43D7E-1F6F-D358-12F7-93949C698680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2410560" y="3292574"/>
            <a:ext cx="992636" cy="110398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298C94-5296-17FE-F417-00137E588472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3516317" y="3002830"/>
            <a:ext cx="977473" cy="400142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244AFB-639E-D0B4-1F16-ACBB80966EDB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4606911" y="2891032"/>
            <a:ext cx="1030593" cy="111798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41713E-8C7B-1B3A-A89B-FCAA7D1DC639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5750625" y="2891032"/>
            <a:ext cx="1060359" cy="51978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60993B0-5AA6-6746-1054-89DC4A822951}"/>
              </a:ext>
            </a:extLst>
          </p:cNvPr>
          <p:cNvSpPr/>
          <p:nvPr/>
        </p:nvSpPr>
        <p:spPr>
          <a:xfrm>
            <a:off x="1291473" y="2306869"/>
            <a:ext cx="113121" cy="11312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604038-1BE7-1BC7-EFD0-047A8F266386}"/>
              </a:ext>
            </a:extLst>
          </p:cNvPr>
          <p:cNvSpPr/>
          <p:nvPr/>
        </p:nvSpPr>
        <p:spPr>
          <a:xfrm>
            <a:off x="6810984" y="1481513"/>
            <a:ext cx="113121" cy="11312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97EC907-DED7-EC1A-C460-F06304696B93}"/>
              </a:ext>
            </a:extLst>
          </p:cNvPr>
          <p:cNvSpPr/>
          <p:nvPr/>
        </p:nvSpPr>
        <p:spPr>
          <a:xfrm>
            <a:off x="5637504" y="1636924"/>
            <a:ext cx="113121" cy="11312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067FD8-7CDD-1F32-CD3A-63EC3E382DE7}"/>
              </a:ext>
            </a:extLst>
          </p:cNvPr>
          <p:cNvSpPr/>
          <p:nvPr/>
        </p:nvSpPr>
        <p:spPr>
          <a:xfrm>
            <a:off x="4493790" y="1748722"/>
            <a:ext cx="113121" cy="11312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85F202-27B6-4DF0-2814-9FFB5720E68E}"/>
              </a:ext>
            </a:extLst>
          </p:cNvPr>
          <p:cNvSpPr/>
          <p:nvPr/>
        </p:nvSpPr>
        <p:spPr>
          <a:xfrm>
            <a:off x="3403196" y="2111156"/>
            <a:ext cx="113121" cy="11312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C92B42-C369-1BD1-5B9A-565752D4FE59}"/>
              </a:ext>
            </a:extLst>
          </p:cNvPr>
          <p:cNvSpPr/>
          <p:nvPr/>
        </p:nvSpPr>
        <p:spPr>
          <a:xfrm>
            <a:off x="2297439" y="2283567"/>
            <a:ext cx="113121" cy="11312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CB9AB3-BC7A-7E3C-19D8-1B582754B520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 flipV="1">
            <a:off x="1404594" y="2340128"/>
            <a:ext cx="892845" cy="2330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B29B2C-E888-B3C1-342F-93680BE30852}"/>
              </a:ext>
            </a:extLst>
          </p:cNvPr>
          <p:cNvCxnSpPr>
            <a:cxnSpLocks/>
            <a:stCxn id="33" idx="6"/>
            <a:endCxn id="32" idx="2"/>
          </p:cNvCxnSpPr>
          <p:nvPr/>
        </p:nvCxnSpPr>
        <p:spPr>
          <a:xfrm flipV="1">
            <a:off x="2410560" y="2167717"/>
            <a:ext cx="992636" cy="17241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DD33DF8-C808-8F77-DECD-2A6AF601AA03}"/>
              </a:ext>
            </a:extLst>
          </p:cNvPr>
          <p:cNvCxnSpPr>
            <a:cxnSpLocks/>
            <a:stCxn id="32" idx="6"/>
            <a:endCxn id="31" idx="2"/>
          </p:cNvCxnSpPr>
          <p:nvPr/>
        </p:nvCxnSpPr>
        <p:spPr>
          <a:xfrm flipV="1">
            <a:off x="3516317" y="1805283"/>
            <a:ext cx="977473" cy="3624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D09D3-D173-FCB5-66BD-E0DC5F3BE31A}"/>
              </a:ext>
            </a:extLst>
          </p:cNvPr>
          <p:cNvCxnSpPr>
            <a:cxnSpLocks/>
            <a:stCxn id="31" idx="6"/>
            <a:endCxn id="30" idx="2"/>
          </p:cNvCxnSpPr>
          <p:nvPr/>
        </p:nvCxnSpPr>
        <p:spPr>
          <a:xfrm flipV="1">
            <a:off x="4606911" y="1693485"/>
            <a:ext cx="1030593" cy="1117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DF2D10-ED48-D898-51F6-75F899072BD6}"/>
              </a:ext>
            </a:extLst>
          </p:cNvPr>
          <p:cNvCxnSpPr>
            <a:cxnSpLocks/>
            <a:stCxn id="30" idx="6"/>
            <a:endCxn id="29" idx="2"/>
          </p:cNvCxnSpPr>
          <p:nvPr/>
        </p:nvCxnSpPr>
        <p:spPr>
          <a:xfrm flipV="1">
            <a:off x="5750625" y="1538074"/>
            <a:ext cx="1060359" cy="15541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ED29C6C-8DB7-7B11-9862-A2E7C642994C}"/>
              </a:ext>
            </a:extLst>
          </p:cNvPr>
          <p:cNvSpPr txBox="1"/>
          <p:nvPr/>
        </p:nvSpPr>
        <p:spPr>
          <a:xfrm>
            <a:off x="1000367" y="310681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5310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B4B73C-DC8F-0FEB-F596-3477CA404215}"/>
              </a:ext>
            </a:extLst>
          </p:cNvPr>
          <p:cNvSpPr txBox="1"/>
          <p:nvPr/>
        </p:nvSpPr>
        <p:spPr>
          <a:xfrm>
            <a:off x="2048689" y="287167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5340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8D0D3C-220D-A704-CA95-10C5E62EBADF}"/>
              </a:ext>
            </a:extLst>
          </p:cNvPr>
          <p:cNvSpPr txBox="1"/>
          <p:nvPr/>
        </p:nvSpPr>
        <p:spPr>
          <a:xfrm>
            <a:off x="3168651" y="296177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5220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BA8FD0-9622-AB05-E7FD-CEEF9077921C}"/>
              </a:ext>
            </a:extLst>
          </p:cNvPr>
          <p:cNvSpPr txBox="1"/>
          <p:nvPr/>
        </p:nvSpPr>
        <p:spPr>
          <a:xfrm>
            <a:off x="4253605" y="263306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5380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822323-6EFB-7DFE-2BAD-36D2ABE4A363}"/>
              </a:ext>
            </a:extLst>
          </p:cNvPr>
          <p:cNvSpPr txBox="1"/>
          <p:nvPr/>
        </p:nvSpPr>
        <p:spPr>
          <a:xfrm>
            <a:off x="5402958" y="250246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5410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B1C3EA-99E5-D127-C505-1234F2789C7F}"/>
              </a:ext>
            </a:extLst>
          </p:cNvPr>
          <p:cNvSpPr txBox="1"/>
          <p:nvPr/>
        </p:nvSpPr>
        <p:spPr>
          <a:xfrm>
            <a:off x="6576439" y="257100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5350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C8DFF0-B60A-351C-AD24-DC831FD22EA6}"/>
              </a:ext>
            </a:extLst>
          </p:cNvPr>
          <p:cNvSpPr txBox="1"/>
          <p:nvPr/>
        </p:nvSpPr>
        <p:spPr>
          <a:xfrm>
            <a:off x="1098500" y="199909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C7534C-C492-0FBD-28E5-0B24A695CBAA}"/>
              </a:ext>
            </a:extLst>
          </p:cNvPr>
          <p:cNvSpPr txBox="1"/>
          <p:nvPr/>
        </p:nvSpPr>
        <p:spPr>
          <a:xfrm>
            <a:off x="2098382" y="198362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7922EB-183B-AB64-0AFE-50C10F16C022}"/>
              </a:ext>
            </a:extLst>
          </p:cNvPr>
          <p:cNvSpPr txBox="1"/>
          <p:nvPr/>
        </p:nvSpPr>
        <p:spPr>
          <a:xfrm>
            <a:off x="3187623" y="177615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7F56A5-0F1A-0862-F72B-D5BC2876C36F}"/>
              </a:ext>
            </a:extLst>
          </p:cNvPr>
          <p:cNvSpPr txBox="1"/>
          <p:nvPr/>
        </p:nvSpPr>
        <p:spPr>
          <a:xfrm>
            <a:off x="4274571" y="14617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114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690A0F-36A2-EB23-7C80-D07DA56FA912}"/>
              </a:ext>
            </a:extLst>
          </p:cNvPr>
          <p:cNvSpPr txBox="1"/>
          <p:nvPr/>
        </p:nvSpPr>
        <p:spPr>
          <a:xfrm>
            <a:off x="5402958" y="132456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7C99A-B84F-6B44-2135-EBC4C72B9618}"/>
              </a:ext>
            </a:extLst>
          </p:cNvPr>
          <p:cNvSpPr txBox="1"/>
          <p:nvPr/>
        </p:nvSpPr>
        <p:spPr>
          <a:xfrm>
            <a:off x="6597969" y="116792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122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EC3380-970E-78B4-68A5-A309EE2040AD}"/>
              </a:ext>
            </a:extLst>
          </p:cNvPr>
          <p:cNvSpPr txBox="1"/>
          <p:nvPr/>
        </p:nvSpPr>
        <p:spPr>
          <a:xfrm>
            <a:off x="1098500" y="406065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2CC3B8-D3D8-2D8B-5A7E-1701A1A013F1}"/>
              </a:ext>
            </a:extLst>
          </p:cNvPr>
          <p:cNvSpPr txBox="1"/>
          <p:nvPr/>
        </p:nvSpPr>
        <p:spPr>
          <a:xfrm>
            <a:off x="2062893" y="406275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52ACCC-6D08-A62D-9D9F-ECFAA7DD639E}"/>
              </a:ext>
            </a:extLst>
          </p:cNvPr>
          <p:cNvSpPr txBox="1"/>
          <p:nvPr/>
        </p:nvSpPr>
        <p:spPr>
          <a:xfrm>
            <a:off x="3162876" y="406065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889625-B30C-B629-CA2A-1C8CE6301ADF}"/>
              </a:ext>
            </a:extLst>
          </p:cNvPr>
          <p:cNvSpPr txBox="1"/>
          <p:nvPr/>
        </p:nvSpPr>
        <p:spPr>
          <a:xfrm>
            <a:off x="4253604" y="406065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0903C5-C374-3240-F8C3-A88FAD712A70}"/>
              </a:ext>
            </a:extLst>
          </p:cNvPr>
          <p:cNvSpPr txBox="1"/>
          <p:nvPr/>
        </p:nvSpPr>
        <p:spPr>
          <a:xfrm>
            <a:off x="5402958" y="404648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98BBC1-657D-1F44-CEAB-8559540DFBF0}"/>
              </a:ext>
            </a:extLst>
          </p:cNvPr>
          <p:cNvSpPr txBox="1"/>
          <p:nvPr/>
        </p:nvSpPr>
        <p:spPr>
          <a:xfrm>
            <a:off x="6576438" y="40040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2023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1EB383-6A3A-93E8-CD49-0274AA58A092}"/>
              </a:ext>
            </a:extLst>
          </p:cNvPr>
          <p:cNvCxnSpPr/>
          <p:nvPr/>
        </p:nvCxnSpPr>
        <p:spPr>
          <a:xfrm>
            <a:off x="1211132" y="3902698"/>
            <a:ext cx="5947517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Rabbit. Rabbit illustration. Rabbit vector. Rabbit icon. Animal Rabbit  logo. Rabbit vector simple sign 6874326 Vector Art at Vecteezy">
            <a:extLst>
              <a:ext uri="{FF2B5EF4-FFF2-40B4-BE49-F238E27FC236}">
                <a16:creationId xmlns:a16="http://schemas.microsoft.com/office/drawing/2014/main" id="{A07468B0-A136-3924-083F-32CFC56D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46" y="4778359"/>
            <a:ext cx="736225" cy="73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tortoise Icon - Free PNG &amp; SVG 3983240 - Noun Project">
            <a:extLst>
              <a:ext uri="{FF2B5EF4-FFF2-40B4-BE49-F238E27FC236}">
                <a16:creationId xmlns:a16="http://schemas.microsoft.com/office/drawing/2014/main" id="{E4689E30-5C40-D297-9FC2-0871CF1D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78" y="4791706"/>
            <a:ext cx="736225" cy="73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581A4B2-23EE-CDD9-A039-DB218A1472C5}"/>
              </a:ext>
            </a:extLst>
          </p:cNvPr>
          <p:cNvSpPr txBox="1"/>
          <p:nvPr/>
        </p:nvSpPr>
        <p:spPr>
          <a:xfrm>
            <a:off x="2135634" y="5038676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Housing Price Index</a:t>
            </a:r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EC25FA-01EB-29F3-CED6-4D77E12BE802}"/>
              </a:ext>
            </a:extLst>
          </p:cNvPr>
          <p:cNvSpPr txBox="1"/>
          <p:nvPr/>
        </p:nvSpPr>
        <p:spPr>
          <a:xfrm>
            <a:off x="4924889" y="5041150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Household Income</a:t>
            </a:r>
            <a:endParaRPr lang="en-IN" dirty="0"/>
          </a:p>
        </p:txBody>
      </p:sp>
      <p:pic>
        <p:nvPicPr>
          <p:cNvPr id="1030" name="Picture 6" descr="House Prices Rising - Free buildings icons">
            <a:extLst>
              <a:ext uri="{FF2B5EF4-FFF2-40B4-BE49-F238E27FC236}">
                <a16:creationId xmlns:a16="http://schemas.microsoft.com/office/drawing/2014/main" id="{0B663405-0726-8139-8071-807BEDDBA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846" y="823686"/>
            <a:ext cx="1116190" cy="12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come - Free business icons">
            <a:extLst>
              <a:ext uri="{FF2B5EF4-FFF2-40B4-BE49-F238E27FC236}">
                <a16:creationId xmlns:a16="http://schemas.microsoft.com/office/drawing/2014/main" id="{A17D623D-D36A-6E48-242A-1EB01025A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85" y="2380094"/>
            <a:ext cx="915908" cy="97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flation - Free business and finance icons">
            <a:extLst>
              <a:ext uri="{FF2B5EF4-FFF2-40B4-BE49-F238E27FC236}">
                <a16:creationId xmlns:a16="http://schemas.microsoft.com/office/drawing/2014/main" id="{6639B9F2-C785-2718-AE7F-11C27C34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17" y="3630883"/>
            <a:ext cx="941169" cy="103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AC8B73B0-11C5-A7A7-D57D-7740DAA6C432}"/>
              </a:ext>
            </a:extLst>
          </p:cNvPr>
          <p:cNvSpPr txBox="1"/>
          <p:nvPr/>
        </p:nvSpPr>
        <p:spPr>
          <a:xfrm>
            <a:off x="10792444" y="126979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22%</a:t>
            </a:r>
            <a:endParaRPr lang="en-IN" sz="3200" b="1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7A3144A1-573B-3F95-8D5B-3CC681FFD455}"/>
              </a:ext>
            </a:extLst>
          </p:cNvPr>
          <p:cNvSpPr txBox="1"/>
          <p:nvPr/>
        </p:nvSpPr>
        <p:spPr>
          <a:xfrm>
            <a:off x="10912681" y="258832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1%</a:t>
            </a:r>
            <a:endParaRPr lang="en-IN" sz="3200" b="1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8D62736D-A814-B154-99FD-A8B4311FCE00}"/>
              </a:ext>
            </a:extLst>
          </p:cNvPr>
          <p:cNvSpPr txBox="1"/>
          <p:nvPr/>
        </p:nvSpPr>
        <p:spPr>
          <a:xfrm>
            <a:off x="10846807" y="3930981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2.8%</a:t>
            </a:r>
            <a:endParaRPr lang="en-IN" sz="3200" b="1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69EC42E4-4460-1F7A-3B1F-A0557DFD39E8}"/>
              </a:ext>
            </a:extLst>
          </p:cNvPr>
          <p:cNvSpPr txBox="1"/>
          <p:nvPr/>
        </p:nvSpPr>
        <p:spPr>
          <a:xfrm>
            <a:off x="10819511" y="5407657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1.3%</a:t>
            </a:r>
            <a:endParaRPr lang="en-IN" sz="3200" b="1" dirty="0"/>
          </a:p>
        </p:txBody>
      </p:sp>
      <p:sp>
        <p:nvSpPr>
          <p:cNvPr id="1031" name="Arrow: Down 1030">
            <a:extLst>
              <a:ext uri="{FF2B5EF4-FFF2-40B4-BE49-F238E27FC236}">
                <a16:creationId xmlns:a16="http://schemas.microsoft.com/office/drawing/2014/main" id="{1E83211C-314B-CA96-F0FC-75F9253F68C3}"/>
              </a:ext>
            </a:extLst>
          </p:cNvPr>
          <p:cNvSpPr/>
          <p:nvPr/>
        </p:nvSpPr>
        <p:spPr>
          <a:xfrm rot="10800000">
            <a:off x="10477193" y="1167925"/>
            <a:ext cx="307293" cy="6771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3" name="Arrow: Down 1032">
            <a:extLst>
              <a:ext uri="{FF2B5EF4-FFF2-40B4-BE49-F238E27FC236}">
                <a16:creationId xmlns:a16="http://schemas.microsoft.com/office/drawing/2014/main" id="{257A6D50-6B04-D7C0-F76B-441E504FBAE5}"/>
              </a:ext>
            </a:extLst>
          </p:cNvPr>
          <p:cNvSpPr/>
          <p:nvPr/>
        </p:nvSpPr>
        <p:spPr>
          <a:xfrm rot="10800000">
            <a:off x="10504066" y="2517057"/>
            <a:ext cx="307293" cy="6771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5" name="Arrow: Down 1034">
            <a:extLst>
              <a:ext uri="{FF2B5EF4-FFF2-40B4-BE49-F238E27FC236}">
                <a16:creationId xmlns:a16="http://schemas.microsoft.com/office/drawing/2014/main" id="{BE32D0C2-3369-3912-5615-09550A107C83}"/>
              </a:ext>
            </a:extLst>
          </p:cNvPr>
          <p:cNvSpPr/>
          <p:nvPr/>
        </p:nvSpPr>
        <p:spPr>
          <a:xfrm rot="10800000">
            <a:off x="10477193" y="3866188"/>
            <a:ext cx="307293" cy="6771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7" name="Arrow: Down 1036">
            <a:extLst>
              <a:ext uri="{FF2B5EF4-FFF2-40B4-BE49-F238E27FC236}">
                <a16:creationId xmlns:a16="http://schemas.microsoft.com/office/drawing/2014/main" id="{916E3365-A42A-F139-4E47-A68981322196}"/>
              </a:ext>
            </a:extLst>
          </p:cNvPr>
          <p:cNvSpPr/>
          <p:nvPr/>
        </p:nvSpPr>
        <p:spPr>
          <a:xfrm rot="10800000">
            <a:off x="10475139" y="5328080"/>
            <a:ext cx="307293" cy="6771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6D6A03C-EAF1-839D-4802-F03D427CBDEE}"/>
              </a:ext>
            </a:extLst>
          </p:cNvPr>
          <p:cNvSpPr txBox="1"/>
          <p:nvPr/>
        </p:nvSpPr>
        <p:spPr>
          <a:xfrm>
            <a:off x="7521251" y="1202577"/>
            <a:ext cx="1638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Housing Price Index</a:t>
            </a:r>
            <a:endParaRPr lang="en-IN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98BF4A2-6782-B063-1F82-84AF885E88C0}"/>
              </a:ext>
            </a:extLst>
          </p:cNvPr>
          <p:cNvSpPr txBox="1"/>
          <p:nvPr/>
        </p:nvSpPr>
        <p:spPr>
          <a:xfrm>
            <a:off x="7355316" y="2629915"/>
            <a:ext cx="2118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Total Household Income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D7A55B8E-DB3C-9F19-4849-BB2A0E94E89E}"/>
              </a:ext>
            </a:extLst>
          </p:cNvPr>
          <p:cNvSpPr txBox="1"/>
          <p:nvPr/>
        </p:nvSpPr>
        <p:spPr>
          <a:xfrm>
            <a:off x="7278709" y="3869110"/>
            <a:ext cx="2281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Inflation Rates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1001040B-1EC5-7B72-9E7F-5C102F1D4845}"/>
              </a:ext>
            </a:extLst>
          </p:cNvPr>
          <p:cNvSpPr txBox="1"/>
          <p:nvPr/>
        </p:nvSpPr>
        <p:spPr>
          <a:xfrm>
            <a:off x="7283302" y="5420915"/>
            <a:ext cx="2281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Mortgage Rates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D86B1346-C53F-C1CD-E4F6-81EA1F56369D}"/>
              </a:ext>
            </a:extLst>
          </p:cNvPr>
          <p:cNvCxnSpPr/>
          <p:nvPr/>
        </p:nvCxnSpPr>
        <p:spPr>
          <a:xfrm>
            <a:off x="7446735" y="646361"/>
            <a:ext cx="0" cy="598484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1" name="Picture 18" descr="Mortgage - Free real estate icons">
            <a:extLst>
              <a:ext uri="{FF2B5EF4-FFF2-40B4-BE49-F238E27FC236}">
                <a16:creationId xmlns:a16="http://schemas.microsoft.com/office/drawing/2014/main" id="{5208DCAA-9D4E-A8A6-5864-3CC86B4E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731" y="5127049"/>
            <a:ext cx="1032702" cy="103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8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04 -0.00695 L 0.05104 -0.00695 C 0.05846 -0.00741 0.06589 -0.00834 0.07344 -0.00834 C 0.07773 -0.00834 0.08216 -0.00695 0.08659 -0.00695 C 0.10195 -0.00695 0.1625 -0.01065 0.1724 -0.01111 C 0.17565 -0.01273 0.17578 -0.01273 0.1793 -0.01389 C 0.18086 -0.01435 0.18242 -0.01482 0.18398 -0.01528 C 0.18529 -0.01574 0.18659 -0.01644 0.18789 -0.01667 C 0.18971 -0.01713 0.19727 -0.01875 0.19948 -0.01945 C 0.2026 -0.0206 0.2056 -0.02199 0.20872 -0.02361 C 0.21133 -0.02477 0.21393 -0.02616 0.21641 -0.02778 C 0.22552 -0.0331 0.21432 -0.02801 0.22565 -0.0331 C 0.22982 -0.03519 0.23398 -0.03681 0.23815 -0.03866 C 0.2401 -0.03959 0.24232 -0.04005 0.24427 -0.04144 C 0.25208 -0.04746 0.24779 -0.04514 0.25742 -0.04699 C 0.25925 -0.04838 0.26094 -0.05 0.26289 -0.05116 C 0.26432 -0.05185 0.26602 -0.05162 0.26745 -0.05255 C 0.2806 -0.06019 0.26484 -0.05394 0.27591 -0.05787 C 0.27891 -0.06088 0.28151 -0.06366 0.28451 -0.06621 C 0.28633 -0.06759 0.28815 -0.06875 0.28984 -0.07037 C 0.29232 -0.07246 0.2944 -0.07523 0.29688 -0.07732 C 0.3056 -0.08426 0.30456 -0.08334 0.31159 -0.08542 C 0.31263 -0.08634 0.31354 -0.0875 0.31458 -0.0882 C 0.31823 -0.09028 0.3263 -0.09051 0.32852 -0.09097 C 0.33372 -0.09213 0.3388 -0.09422 0.34401 -0.09514 C 0.34909 -0.09607 0.3543 -0.09584 0.35951 -0.09653 C 0.36237 -0.09676 0.3651 -0.09746 0.36797 -0.09792 L 0.42135 -0.10324 C 0.42565 -0.10602 0.43021 -0.10857 0.43451 -0.11158 C 0.43607 -0.11273 0.4375 -0.11482 0.43906 -0.11574 C 0.44401 -0.11852 0.4513 -0.12222 0.4569 -0.12269 C 0.46771 -0.12338 0.47852 -0.12361 0.48932 -0.12408 C 0.49609 -0.12593 0.49245 -0.125 0.50026 -0.12662 " pathEditMode="relative" ptsTypes="AAAAAAAAAAAAAAAAAAAAAAAAAAAAAAAAA">
                                      <p:cBhvr>
                                        <p:cTn id="10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9 -0.01991 L 0.05339 -0.01991 L 0.07344 -0.02407 C 0.07708 -0.02477 0.0806 -0.02477 0.08425 -0.02546 C 0.08529 -0.02569 0.08633 -0.02639 0.08737 -0.02685 C 0.09102 -0.0287 0.09479 -0.0294 0.09818 -0.03241 C 0.09974 -0.0338 0.10117 -0.03542 0.10287 -0.03657 C 0.10378 -0.03727 0.10495 -0.03727 0.10586 -0.03796 C 0.10716 -0.03866 0.10847 -0.04005 0.10977 -0.04074 C 0.11211 -0.0419 0.11445 -0.04236 0.11667 -0.04352 C 0.11758 -0.04375 0.11823 -0.04444 0.11901 -0.04468 C 0.12083 -0.04537 0.12266 -0.0456 0.12448 -0.04606 C 0.12604 -0.04653 0.12761 -0.04699 0.12904 -0.04745 L 0.16081 -0.04606 C 0.16354 -0.04606 0.1694 -0.04306 0.17162 -0.04213 C 0.17591 -0.04005 0.17539 -0.04005 0.18086 -0.03935 C 0.18477 -0.03866 0.18867 -0.03843 0.19245 -0.03796 L 0.21107 -0.03519 C 0.21341 -0.03472 0.21862 -0.0331 0.2211 -0.03241 C 0.22839 -0.0338 0.23555 -0.03426 0.24271 -0.03657 C 0.2444 -0.03704 0.24583 -0.03935 0.2474 -0.04074 C 0.25052 -0.04306 0.25391 -0.04398 0.25664 -0.04745 C 0.25899 -0.05046 0.26771 -0.06181 0.26979 -0.06273 L 0.2737 -0.06412 C 0.27578 -0.06597 0.27787 -0.06759 0.27982 -0.06944 C 0.28125 -0.07083 0.28242 -0.07269 0.28373 -0.07361 C 0.28477 -0.07454 0.28581 -0.07454 0.28685 -0.075 C 0.29258 -0.08194 0.28958 -0.07986 0.29531 -0.08194 C 0.2974 -0.08449 0.29831 -0.08565 0.30078 -0.0875 C 0.30222 -0.08843 0.30391 -0.08912 0.30534 -0.09028 C 0.31458 -0.09606 0.30404 -0.09028 0.31315 -0.09421 C 0.31393 -0.09468 0.31458 -0.09537 0.3155 -0.0956 C 0.32031 -0.09676 0.32526 -0.09745 0.33008 -0.09838 C 0.3319 -0.09884 0.33373 -0.09954 0.33555 -0.09977 C 0.33815 -0.10023 0.34076 -0.10069 0.34323 -0.10116 C 0.3569 -0.10648 0.34323 -0.10185 0.36185 -0.10532 C 0.36289 -0.10556 0.36393 -0.10625 0.36498 -0.10671 C 0.36641 -0.10718 0.36797 -0.10764 0.36953 -0.1081 C 0.37083 -0.10856 0.37214 -0.10926 0.37344 -0.10949 C 0.37826 -0.11019 0.3832 -0.11019 0.38815 -0.11088 C 0.39909 -0.11204 0.39844 -0.11204 0.4082 -0.11366 C 0.40899 -0.11412 0.40977 -0.11481 0.41055 -0.11481 C 0.42878 -0.11481 0.42149 -0.11389 0.43373 -0.11227 C 0.45716 -0.1088 0.45456 -0.10949 0.47865 -0.1081 C 0.48893 -0.10347 0.4806 -0.10671 0.50417 -0.10671 " pathEditMode="relative" ptsTypes="AAAAAAAAAAAAAAAAAAAAAAAAAAAAAAAAAAAAAAAAAAAAA">
                                      <p:cBhvr>
                                        <p:cTn id="110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1" grpId="0"/>
      <p:bldP spid="62" grpId="0"/>
      <p:bldP spid="1024" grpId="0"/>
      <p:bldP spid="1025" grpId="0"/>
      <p:bldP spid="1027" grpId="0"/>
      <p:bldP spid="1029" grpId="0"/>
      <p:bldP spid="1031" grpId="0" animBg="1"/>
      <p:bldP spid="1033" grpId="0" animBg="1"/>
      <p:bldP spid="1035" grpId="0" animBg="1"/>
      <p:bldP spid="1037" grpId="0" animBg="1"/>
      <p:bldP spid="1040" grpId="0"/>
      <p:bldP spid="1041" grpId="0"/>
      <p:bldP spid="1042" grpId="0"/>
      <p:bldP spid="10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647"/>
          </a:schemeClr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rince Edward Island Icon - Free PNG &amp; SVG 410406 - Noun Project">
            <a:extLst>
              <a:ext uri="{FF2B5EF4-FFF2-40B4-BE49-F238E27FC236}">
                <a16:creationId xmlns:a16="http://schemas.microsoft.com/office/drawing/2014/main" id="{4E887915-6A32-DD8E-EBD1-1A969BEC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275" y="3956734"/>
            <a:ext cx="1693172" cy="1693172"/>
          </a:xfrm>
          <a:prstGeom prst="rect">
            <a:avLst/>
          </a:prstGeom>
          <a:solidFill>
            <a:srgbClr val="2E6CA4"/>
          </a:solidFill>
        </p:spPr>
      </p:pic>
      <p:sp>
        <p:nvSpPr>
          <p:cNvPr id="434" name="Google Shape;434;g1eb8cda33ca_0_266"/>
          <p:cNvSpPr txBox="1">
            <a:spLocks noGrp="1"/>
          </p:cNvSpPr>
          <p:nvPr>
            <p:ph type="title"/>
          </p:nvPr>
        </p:nvSpPr>
        <p:spPr>
          <a:xfrm>
            <a:off x="162514" y="56502"/>
            <a:ext cx="11866972" cy="52009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The </a:t>
            </a:r>
            <a:r>
              <a:rPr lang="en-US" sz="2800" b="1" dirty="0">
                <a:solidFill>
                  <a:schemeClr val="tx1"/>
                </a:solidFill>
              </a:rPr>
              <a:t>Atlantic Canada </a:t>
            </a:r>
            <a:r>
              <a:rPr lang="en-US" sz="2800" b="1" dirty="0">
                <a:solidFill>
                  <a:srgbClr val="C00000"/>
                </a:solidFill>
              </a:rPr>
              <a:t>Homelessness rate </a:t>
            </a:r>
            <a:r>
              <a:rPr lang="en-US" sz="2800" b="1" dirty="0">
                <a:solidFill>
                  <a:schemeClr val="tx1"/>
                </a:solidFill>
              </a:rPr>
              <a:t>has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escalated causing more concerns</a:t>
            </a:r>
            <a:endParaRPr sz="2800" b="1" dirty="0">
              <a:solidFill>
                <a:schemeClr val="tx1"/>
              </a:solidFill>
            </a:endParaRPr>
          </a:p>
        </p:txBody>
      </p:sp>
      <p:grpSp>
        <p:nvGrpSpPr>
          <p:cNvPr id="435" name="Google Shape;435;g1eb8cda33ca_0_266"/>
          <p:cNvGrpSpPr/>
          <p:nvPr/>
        </p:nvGrpSpPr>
        <p:grpSpPr>
          <a:xfrm>
            <a:off x="1149139" y="4457903"/>
            <a:ext cx="6463459" cy="1748971"/>
            <a:chOff x="173024" y="1675523"/>
            <a:chExt cx="3619800" cy="1749667"/>
          </a:xfrm>
          <a:solidFill>
            <a:schemeClr val="tx2">
              <a:lumMod val="90000"/>
            </a:schemeClr>
          </a:solidFill>
        </p:grpSpPr>
        <p:sp>
          <p:nvSpPr>
            <p:cNvPr id="436" name="Google Shape;436;g1eb8cda33ca_0_266"/>
            <p:cNvSpPr/>
            <p:nvPr/>
          </p:nvSpPr>
          <p:spPr>
            <a:xfrm flipH="1">
              <a:off x="173024" y="2211690"/>
              <a:ext cx="3619800" cy="1213500"/>
            </a:xfrm>
            <a:prstGeom prst="roundRect">
              <a:avLst>
                <a:gd name="adj" fmla="val 32987"/>
              </a:avLst>
            </a:prstGeom>
            <a:grpFill/>
            <a:ln w="381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are currently </a:t>
              </a:r>
              <a:r>
                <a:rPr lang="en-US" sz="18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homeless</a:t>
              </a:r>
              <a:r>
                <a:rPr lang="en-US" sz="18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in Atlantic provinces and the number is just expected to</a:t>
              </a:r>
              <a:r>
                <a:rPr lang="en-US" sz="18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8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Double </a:t>
              </a:r>
              <a:r>
                <a:rPr lang="en-US" sz="18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by End of the year</a:t>
              </a:r>
              <a:endParaRPr sz="1800" dirty="0">
                <a:solidFill>
                  <a:schemeClr val="tx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38" name="Google Shape;438;g1eb8cda33ca_0_266"/>
            <p:cNvSpPr txBox="1"/>
            <p:nvPr/>
          </p:nvSpPr>
          <p:spPr>
            <a:xfrm>
              <a:off x="415111" y="1675523"/>
              <a:ext cx="1034469" cy="646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&gt;2263</a:t>
              </a:r>
            </a:p>
          </p:txBody>
        </p:sp>
      </p:grpSp>
      <p:pic>
        <p:nvPicPr>
          <p:cNvPr id="2" name="Picture 2" descr="Nova Scotia Icon - Free PNG &amp; SVG 410402 - Noun Project">
            <a:extLst>
              <a:ext uri="{FF2B5EF4-FFF2-40B4-BE49-F238E27FC236}">
                <a16:creationId xmlns:a16="http://schemas.microsoft.com/office/drawing/2014/main" id="{B0B4A1D2-3234-7F47-D056-589C90DC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322" y="3725219"/>
            <a:ext cx="1551158" cy="1551158"/>
          </a:xfrm>
          <a:prstGeom prst="rect">
            <a:avLst/>
          </a:prstGeom>
          <a:solidFill>
            <a:srgbClr val="2E6CA4"/>
          </a:solidFill>
        </p:spPr>
      </p:pic>
      <p:pic>
        <p:nvPicPr>
          <p:cNvPr id="3" name="Picture 4" descr="Newfoundland and Labrador Icon - Free PNG &amp; SVG 2158633 - Noun Project">
            <a:extLst>
              <a:ext uri="{FF2B5EF4-FFF2-40B4-BE49-F238E27FC236}">
                <a16:creationId xmlns:a16="http://schemas.microsoft.com/office/drawing/2014/main" id="{5EC2B5BE-0AB3-72BF-2EE6-8E8A26AE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47" y="1679269"/>
            <a:ext cx="1758365" cy="1758365"/>
          </a:xfrm>
          <a:prstGeom prst="rect">
            <a:avLst/>
          </a:prstGeom>
          <a:solidFill>
            <a:srgbClr val="2E6CA4"/>
          </a:solidFill>
        </p:spPr>
      </p:pic>
      <p:pic>
        <p:nvPicPr>
          <p:cNvPr id="5" name="Picture 8" descr="New Brunswick Icon - Free PNG &amp; SVG 410400 - Noun Project">
            <a:extLst>
              <a:ext uri="{FF2B5EF4-FFF2-40B4-BE49-F238E27FC236}">
                <a16:creationId xmlns:a16="http://schemas.microsoft.com/office/drawing/2014/main" id="{4EEC04AF-7FAB-97B5-5B1A-9660124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544" y="2151307"/>
            <a:ext cx="1693172" cy="1693172"/>
          </a:xfrm>
          <a:prstGeom prst="rect">
            <a:avLst/>
          </a:prstGeom>
          <a:solidFill>
            <a:srgbClr val="2E6CA4"/>
          </a:solidFill>
        </p:spPr>
      </p:pic>
      <p:pic>
        <p:nvPicPr>
          <p:cNvPr id="6" name="Google Shape;236;p4">
            <a:extLst>
              <a:ext uri="{FF2B5EF4-FFF2-40B4-BE49-F238E27FC236}">
                <a16:creationId xmlns:a16="http://schemas.microsoft.com/office/drawing/2014/main" id="{6BC74475-08CC-A0D4-6AB5-BF779567C7C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29215" y="2090277"/>
            <a:ext cx="269589" cy="40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4">
            <a:extLst>
              <a:ext uri="{FF2B5EF4-FFF2-40B4-BE49-F238E27FC236}">
                <a16:creationId xmlns:a16="http://schemas.microsoft.com/office/drawing/2014/main" id="{0C667843-58B1-D2C4-CC2A-5BFAD94EDED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84979" y="4374121"/>
            <a:ext cx="269589" cy="40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6;p4">
            <a:extLst>
              <a:ext uri="{FF2B5EF4-FFF2-40B4-BE49-F238E27FC236}">
                <a16:creationId xmlns:a16="http://schemas.microsoft.com/office/drawing/2014/main" id="{82F4568D-B963-1D3D-0866-9CCFAE2F03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58846" y="4528849"/>
            <a:ext cx="269589" cy="40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6;p4">
            <a:extLst>
              <a:ext uri="{FF2B5EF4-FFF2-40B4-BE49-F238E27FC236}">
                <a16:creationId xmlns:a16="http://schemas.microsoft.com/office/drawing/2014/main" id="{54B8B6AD-DCCE-A81B-D74C-ECDF608B728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70736" y="1974285"/>
            <a:ext cx="269589" cy="406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8CE6C6-5E40-CD3E-1532-374FDEED8DF0}"/>
              </a:ext>
            </a:extLst>
          </p:cNvPr>
          <p:cNvSpPr txBox="1"/>
          <p:nvPr/>
        </p:nvSpPr>
        <p:spPr>
          <a:xfrm>
            <a:off x="9055504" y="1617523"/>
            <a:ext cx="58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N.B</a:t>
            </a:r>
          </a:p>
          <a:p>
            <a:r>
              <a:rPr lang="en-US" dirty="0">
                <a:solidFill>
                  <a:srgbClr val="C00000"/>
                </a:solidFill>
              </a:rPr>
              <a:t>560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4600B-A069-C913-4277-644240AA2474}"/>
              </a:ext>
            </a:extLst>
          </p:cNvPr>
          <p:cNvSpPr txBox="1"/>
          <p:nvPr/>
        </p:nvSpPr>
        <p:spPr>
          <a:xfrm>
            <a:off x="10990342" y="1667760"/>
            <a:ext cx="7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N.F.L</a:t>
            </a:r>
          </a:p>
          <a:p>
            <a:r>
              <a:rPr lang="en-US" dirty="0">
                <a:solidFill>
                  <a:srgbClr val="C00000"/>
                </a:solidFill>
              </a:rPr>
              <a:t>900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2A916-EEAD-DC07-216A-CEC2F13CBB5D}"/>
              </a:ext>
            </a:extLst>
          </p:cNvPr>
          <p:cNvSpPr txBox="1"/>
          <p:nvPr/>
        </p:nvSpPr>
        <p:spPr>
          <a:xfrm>
            <a:off x="8522373" y="4932568"/>
            <a:ext cx="69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N.S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643</a:t>
            </a:r>
            <a:endParaRPr lang="en-IN" sz="18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DB515-29AD-B644-0929-0920BF785CE6}"/>
              </a:ext>
            </a:extLst>
          </p:cNvPr>
          <p:cNvSpPr txBox="1"/>
          <p:nvPr/>
        </p:nvSpPr>
        <p:spPr>
          <a:xfrm>
            <a:off x="11067285" y="3956734"/>
            <a:ext cx="68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P.E.I</a:t>
            </a:r>
          </a:p>
          <a:p>
            <a:r>
              <a:rPr lang="en-US" dirty="0">
                <a:solidFill>
                  <a:srgbClr val="C00000"/>
                </a:solidFill>
              </a:rPr>
              <a:t>160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026" name="Picture 2" descr="Homeless - Free people icons">
            <a:extLst>
              <a:ext uri="{FF2B5EF4-FFF2-40B4-BE49-F238E27FC236}">
                <a16:creationId xmlns:a16="http://schemas.microsoft.com/office/drawing/2014/main" id="{AB07DC7A-134E-4077-6023-25CD5EE93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r="11144"/>
          <a:stretch/>
        </p:blipFill>
        <p:spPr bwMode="auto">
          <a:xfrm>
            <a:off x="2227335" y="2814626"/>
            <a:ext cx="980387" cy="12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meless - Free people icons">
            <a:extLst>
              <a:ext uri="{FF2B5EF4-FFF2-40B4-BE49-F238E27FC236}">
                <a16:creationId xmlns:a16="http://schemas.microsoft.com/office/drawing/2014/main" id="{5DD0EF5F-7E52-81BB-40C7-8B650D15D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r="11144"/>
          <a:stretch/>
        </p:blipFill>
        <p:spPr bwMode="auto">
          <a:xfrm>
            <a:off x="3111315" y="2814626"/>
            <a:ext cx="980387" cy="12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718D08-C750-0117-ACD9-9246E468491E}"/>
              </a:ext>
            </a:extLst>
          </p:cNvPr>
          <p:cNvSpPr txBox="1"/>
          <p:nvPr/>
        </p:nvSpPr>
        <p:spPr>
          <a:xfrm>
            <a:off x="2841959" y="161752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81F8D-E167-C6BE-BDF1-F17718DF8F97}"/>
              </a:ext>
            </a:extLst>
          </p:cNvPr>
          <p:cNvSpPr txBox="1"/>
          <p:nvPr/>
        </p:nvSpPr>
        <p:spPr>
          <a:xfrm>
            <a:off x="5702039" y="162150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2022</a:t>
            </a:r>
          </a:p>
        </p:txBody>
      </p:sp>
      <p:pic>
        <p:nvPicPr>
          <p:cNvPr id="19" name="Picture 2" descr="Homeless - Free people icons">
            <a:extLst>
              <a:ext uri="{FF2B5EF4-FFF2-40B4-BE49-F238E27FC236}">
                <a16:creationId xmlns:a16="http://schemas.microsoft.com/office/drawing/2014/main" id="{FD3A351A-10F2-4CBE-4172-8C6602E72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r="11144"/>
          <a:stretch/>
        </p:blipFill>
        <p:spPr bwMode="auto">
          <a:xfrm>
            <a:off x="4865761" y="2810658"/>
            <a:ext cx="980387" cy="12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omeless - Free people icons">
            <a:extLst>
              <a:ext uri="{FF2B5EF4-FFF2-40B4-BE49-F238E27FC236}">
                <a16:creationId xmlns:a16="http://schemas.microsoft.com/office/drawing/2014/main" id="{FD3E7FEE-EB4C-2AC2-7363-7AE2426FA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r="11144"/>
          <a:stretch/>
        </p:blipFill>
        <p:spPr bwMode="auto">
          <a:xfrm>
            <a:off x="5852086" y="2796120"/>
            <a:ext cx="980387" cy="12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omeless - Free people icons">
            <a:extLst>
              <a:ext uri="{FF2B5EF4-FFF2-40B4-BE49-F238E27FC236}">
                <a16:creationId xmlns:a16="http://schemas.microsoft.com/office/drawing/2014/main" id="{2711EA10-091D-A8F3-6831-A70C4FFB3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r="11144"/>
          <a:stretch/>
        </p:blipFill>
        <p:spPr bwMode="auto">
          <a:xfrm>
            <a:off x="6736066" y="2796120"/>
            <a:ext cx="980387" cy="12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5F6D5C-926E-27C3-AEBA-C80E9FA002C5}"/>
              </a:ext>
            </a:extLst>
          </p:cNvPr>
          <p:cNvSpPr txBox="1"/>
          <p:nvPr/>
        </p:nvSpPr>
        <p:spPr>
          <a:xfrm>
            <a:off x="2626117" y="2088661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F10B-1DA7-9E2E-4359-84B23170522E}"/>
              </a:ext>
            </a:extLst>
          </p:cNvPr>
          <p:cNvSpPr txBox="1"/>
          <p:nvPr/>
        </p:nvSpPr>
        <p:spPr>
          <a:xfrm>
            <a:off x="5618679" y="2095503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22B88-6AED-C9F0-C90F-D90F585D27FE}"/>
              </a:ext>
            </a:extLst>
          </p:cNvPr>
          <p:cNvSpPr txBox="1"/>
          <p:nvPr/>
        </p:nvSpPr>
        <p:spPr>
          <a:xfrm>
            <a:off x="162514" y="6587358"/>
            <a:ext cx="116664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Source: https://www150.statcan.gc.ca/n1/pub/75f0002m/75f0002m2023004-eng.htm</a:t>
            </a:r>
            <a:endParaRPr lang="en-IN" sz="900" dirty="0">
              <a:solidFill>
                <a:schemeClr val="tx1"/>
              </a:solidFill>
            </a:endParaRPr>
          </a:p>
        </p:txBody>
      </p:sp>
      <p:pic>
        <p:nvPicPr>
          <p:cNvPr id="14" name="Google Shape;221;p3">
            <a:extLst>
              <a:ext uri="{FF2B5EF4-FFF2-40B4-BE49-F238E27FC236}">
                <a16:creationId xmlns:a16="http://schemas.microsoft.com/office/drawing/2014/main" id="{DB463421-529F-D43D-EE72-68A203AC496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44069" r="31919"/>
          <a:stretch/>
        </p:blipFill>
        <p:spPr>
          <a:xfrm>
            <a:off x="417346" y="1503814"/>
            <a:ext cx="894829" cy="315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22;p3">
            <a:extLst>
              <a:ext uri="{FF2B5EF4-FFF2-40B4-BE49-F238E27FC236}">
                <a16:creationId xmlns:a16="http://schemas.microsoft.com/office/drawing/2014/main" id="{257ACF12-E699-695D-5CCC-95EA018910D6}"/>
              </a:ext>
            </a:extLst>
          </p:cNvPr>
          <p:cNvSpPr/>
          <p:nvPr/>
        </p:nvSpPr>
        <p:spPr>
          <a:xfrm>
            <a:off x="144164" y="766834"/>
            <a:ext cx="4600779" cy="874098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David is now worried by the increasing prices as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439A26-C4DC-2F97-89CE-BE3454047E34}"/>
              </a:ext>
            </a:extLst>
          </p:cNvPr>
          <p:cNvCxnSpPr>
            <a:cxnSpLocks/>
          </p:cNvCxnSpPr>
          <p:nvPr/>
        </p:nvCxnSpPr>
        <p:spPr>
          <a:xfrm>
            <a:off x="4512149" y="2177749"/>
            <a:ext cx="0" cy="213919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7" grpId="0"/>
      <p:bldP spid="18" grpId="0"/>
      <p:bldP spid="23" grpId="0"/>
      <p:bldP spid="24" grpId="0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6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4;g1eb8cda33ca_0_275">
            <a:extLst>
              <a:ext uri="{FF2B5EF4-FFF2-40B4-BE49-F238E27FC236}">
                <a16:creationId xmlns:a16="http://schemas.microsoft.com/office/drawing/2014/main" id="{9EFBD70F-B75B-C890-E962-10E8D112EC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536" y="221804"/>
            <a:ext cx="11922544" cy="55900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00000"/>
                </a:solidFill>
              </a:rPr>
              <a:t>The following recommendations will cater to core housing needs</a:t>
            </a:r>
            <a:endParaRPr sz="32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3CAFD-4462-E5C5-464C-5F92CB36A107}"/>
              </a:ext>
            </a:extLst>
          </p:cNvPr>
          <p:cNvSpPr txBox="1"/>
          <p:nvPr/>
        </p:nvSpPr>
        <p:spPr>
          <a:xfrm>
            <a:off x="1701209" y="2649444"/>
            <a:ext cx="32397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Accelerating building project approvals </a:t>
            </a:r>
            <a:r>
              <a:rPr lang="en-IN" sz="24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(cutting away excess lead times etc.,)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741DC-5EC8-3865-E103-E5BC9DF1BB57}"/>
              </a:ext>
            </a:extLst>
          </p:cNvPr>
          <p:cNvSpPr txBox="1"/>
          <p:nvPr/>
        </p:nvSpPr>
        <p:spPr>
          <a:xfrm>
            <a:off x="8455046" y="2669432"/>
            <a:ext cx="3523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Government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capping rents and mortgage </a:t>
            </a:r>
            <a:r>
              <a:rPr lang="en-IN" sz="2400" b="1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rates, boosting investments 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05AEB-65C8-767D-3323-40B5E73C3F51}"/>
              </a:ext>
            </a:extLst>
          </p:cNvPr>
          <p:cNvSpPr txBox="1"/>
          <p:nvPr/>
        </p:nvSpPr>
        <p:spPr>
          <a:xfrm>
            <a:off x="1192813" y="5043083"/>
            <a:ext cx="3657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Protect and upgrade existing houses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10DF6-98FA-55A2-C3D4-DB5353E0F554}"/>
              </a:ext>
            </a:extLst>
          </p:cNvPr>
          <p:cNvSpPr txBox="1"/>
          <p:nvPr/>
        </p:nvSpPr>
        <p:spPr>
          <a:xfrm>
            <a:off x="8366621" y="4790916"/>
            <a:ext cx="37001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8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non-profit homes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(subsidized rates, modular homes etc.,)</a:t>
            </a:r>
            <a:endParaRPr lang="en-IN" sz="2400" b="1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221;p3">
            <a:extLst>
              <a:ext uri="{FF2B5EF4-FFF2-40B4-BE49-F238E27FC236}">
                <a16:creationId xmlns:a16="http://schemas.microsoft.com/office/drawing/2014/main" id="{7514F45B-4D50-B2A3-9C6D-3C61DE349C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4069" r="31919"/>
          <a:stretch/>
        </p:blipFill>
        <p:spPr>
          <a:xfrm>
            <a:off x="5201171" y="2173665"/>
            <a:ext cx="894829" cy="31578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2;p3">
            <a:extLst>
              <a:ext uri="{FF2B5EF4-FFF2-40B4-BE49-F238E27FC236}">
                <a16:creationId xmlns:a16="http://schemas.microsoft.com/office/drawing/2014/main" id="{5FB6D9AA-BCBF-8403-1B75-284B609EE403}"/>
              </a:ext>
            </a:extLst>
          </p:cNvPr>
          <p:cNvSpPr/>
          <p:nvPr/>
        </p:nvSpPr>
        <p:spPr>
          <a:xfrm>
            <a:off x="4184536" y="1089447"/>
            <a:ext cx="4600779" cy="874098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David is still hopeful about the future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Approved building permit, approving the building progress, builder showing  ok gesture, building engineering presentation, project approved">
            <a:extLst>
              <a:ext uri="{FF2B5EF4-FFF2-40B4-BE49-F238E27FC236}">
                <a16:creationId xmlns:a16="http://schemas.microsoft.com/office/drawing/2014/main" id="{C79B839A-0E07-414C-D448-75D936E9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3" y="266943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nt Control Does More Harm Than Good Study Says">
            <a:extLst>
              <a:ext uri="{FF2B5EF4-FFF2-40B4-BE49-F238E27FC236}">
                <a16:creationId xmlns:a16="http://schemas.microsoft.com/office/drawing/2014/main" id="{E6E71F64-8B22-BBC1-DABD-BAEA6AF2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10" y="2454158"/>
            <a:ext cx="1766777" cy="163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Long Should You Remain In Your Home Before Considering An Upgrade?">
            <a:extLst>
              <a:ext uri="{FF2B5EF4-FFF2-40B4-BE49-F238E27FC236}">
                <a16:creationId xmlns:a16="http://schemas.microsoft.com/office/drawing/2014/main" id="{F3C2F6AA-3201-FD35-3422-3A0980C97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" y="4753528"/>
            <a:ext cx="1501435" cy="112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on-Profit Housing Retrofit Grants - Vancity - Vancity">
            <a:extLst>
              <a:ext uri="{FF2B5EF4-FFF2-40B4-BE49-F238E27FC236}">
                <a16:creationId xmlns:a16="http://schemas.microsoft.com/office/drawing/2014/main" id="{0800FE1E-8992-870E-B4B8-5990DB765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10" y="4391408"/>
            <a:ext cx="1880191" cy="188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16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176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B5947B-30B1-480B-EEF9-1C784363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70480" y="784860"/>
            <a:ext cx="7051040" cy="528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A8260-FC3E-DBD0-8473-AE9E74B91D35}"/>
              </a:ext>
            </a:extLst>
          </p:cNvPr>
          <p:cNvSpPr txBox="1"/>
          <p:nvPr/>
        </p:nvSpPr>
        <p:spPr>
          <a:xfrm>
            <a:off x="3792751" y="5889079"/>
            <a:ext cx="482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i="1" dirty="0">
                <a:solidFill>
                  <a:srgbClr val="C00000"/>
                </a:solidFill>
              </a:rPr>
              <a:t>Team – Dummy Variables</a:t>
            </a:r>
          </a:p>
        </p:txBody>
      </p:sp>
    </p:spTree>
    <p:extLst>
      <p:ext uri="{BB962C8B-B14F-4D97-AF65-F5344CB8AC3E}">
        <p14:creationId xmlns:p14="http://schemas.microsoft.com/office/powerpoint/2010/main" val="290603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6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1B52B6-D9B5-47EA-B795-AC83D301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11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456E60-51F8-8954-3234-A946F2AAE739}"/>
              </a:ext>
            </a:extLst>
          </p:cNvPr>
          <p:cNvSpPr/>
          <p:nvPr/>
        </p:nvSpPr>
        <p:spPr>
          <a:xfrm>
            <a:off x="0" y="-13985503"/>
            <a:ext cx="12192000" cy="20864620"/>
          </a:xfrm>
          <a:custGeom>
            <a:avLst/>
            <a:gdLst/>
            <a:ahLst/>
            <a:cxnLst/>
            <a:rect l="l" t="t" r="r" b="b"/>
            <a:pathLst>
              <a:path w="12192000" h="20864620">
                <a:moveTo>
                  <a:pt x="10244225" y="19060906"/>
                </a:moveTo>
                <a:lnTo>
                  <a:pt x="10410542" y="19602580"/>
                </a:lnTo>
                <a:lnTo>
                  <a:pt x="10079641" y="19602580"/>
                </a:lnTo>
                <a:close/>
                <a:moveTo>
                  <a:pt x="6967625" y="19060906"/>
                </a:moveTo>
                <a:lnTo>
                  <a:pt x="7133943" y="19602580"/>
                </a:lnTo>
                <a:lnTo>
                  <a:pt x="6803041" y="19602580"/>
                </a:lnTo>
                <a:close/>
                <a:moveTo>
                  <a:pt x="3576725" y="19060906"/>
                </a:moveTo>
                <a:lnTo>
                  <a:pt x="3743044" y="19602580"/>
                </a:lnTo>
                <a:lnTo>
                  <a:pt x="3412142" y="19602580"/>
                </a:lnTo>
                <a:close/>
                <a:moveTo>
                  <a:pt x="8414232" y="19011570"/>
                </a:moveTo>
                <a:lnTo>
                  <a:pt x="8530378" y="19011570"/>
                </a:lnTo>
                <a:cubicBezTo>
                  <a:pt x="8650978" y="19011570"/>
                  <a:pt x="8737318" y="19041035"/>
                  <a:pt x="8789395" y="19099964"/>
                </a:cubicBezTo>
                <a:cubicBezTo>
                  <a:pt x="8841473" y="19158894"/>
                  <a:pt x="8867511" y="19268188"/>
                  <a:pt x="8867511" y="19427847"/>
                </a:cubicBezTo>
                <a:cubicBezTo>
                  <a:pt x="8867511" y="19548447"/>
                  <a:pt x="8855862" y="19635643"/>
                  <a:pt x="8832564" y="19689433"/>
                </a:cubicBezTo>
                <a:cubicBezTo>
                  <a:pt x="8809266" y="19743224"/>
                  <a:pt x="8777061" y="19780911"/>
                  <a:pt x="8735947" y="19802496"/>
                </a:cubicBezTo>
                <a:cubicBezTo>
                  <a:pt x="8694833" y="19824081"/>
                  <a:pt x="8625625" y="19834873"/>
                  <a:pt x="8528322" y="19834873"/>
                </a:cubicBezTo>
                <a:lnTo>
                  <a:pt x="8414232" y="19834873"/>
                </a:lnTo>
                <a:close/>
                <a:moveTo>
                  <a:pt x="9996000" y="18670325"/>
                </a:moveTo>
                <a:lnTo>
                  <a:pt x="9429658" y="20177145"/>
                </a:lnTo>
                <a:lnTo>
                  <a:pt x="9905069" y="20177145"/>
                </a:lnTo>
                <a:lnTo>
                  <a:pt x="9978511" y="19928407"/>
                </a:lnTo>
                <a:lnTo>
                  <a:pt x="10507128" y="19928407"/>
                </a:lnTo>
                <a:lnTo>
                  <a:pt x="10582513" y="20177145"/>
                </a:lnTo>
                <a:lnTo>
                  <a:pt x="11070098" y="20177145"/>
                </a:lnTo>
                <a:lnTo>
                  <a:pt x="10503883" y="18670325"/>
                </a:lnTo>
                <a:close/>
                <a:moveTo>
                  <a:pt x="7948619" y="18670325"/>
                </a:moveTo>
                <a:lnTo>
                  <a:pt x="7948619" y="20177145"/>
                </a:lnTo>
                <a:lnTo>
                  <a:pt x="8640357" y="20177145"/>
                </a:lnTo>
                <a:cubicBezTo>
                  <a:pt x="8723270" y="20177145"/>
                  <a:pt x="8815776" y="20163441"/>
                  <a:pt x="8917875" y="20136031"/>
                </a:cubicBezTo>
                <a:cubicBezTo>
                  <a:pt x="8992566" y="20116160"/>
                  <a:pt x="9062459" y="20076245"/>
                  <a:pt x="9127556" y="20016288"/>
                </a:cubicBezTo>
                <a:cubicBezTo>
                  <a:pt x="9192652" y="19956330"/>
                  <a:pt x="9243531" y="19881983"/>
                  <a:pt x="9280191" y="19793245"/>
                </a:cubicBezTo>
                <a:cubicBezTo>
                  <a:pt x="9316850" y="19704508"/>
                  <a:pt x="9335180" y="19579625"/>
                  <a:pt x="9335180" y="19418596"/>
                </a:cubicBezTo>
                <a:cubicBezTo>
                  <a:pt x="9335180" y="19315812"/>
                  <a:pt x="9322846" y="19218509"/>
                  <a:pt x="9298178" y="19126688"/>
                </a:cubicBezTo>
                <a:cubicBezTo>
                  <a:pt x="9273510" y="19034868"/>
                  <a:pt x="9233767" y="18954353"/>
                  <a:pt x="9178948" y="18885145"/>
                </a:cubicBezTo>
                <a:cubicBezTo>
                  <a:pt x="9124130" y="18815937"/>
                  <a:pt x="9054750" y="18762831"/>
                  <a:pt x="8970809" y="18725829"/>
                </a:cubicBezTo>
                <a:cubicBezTo>
                  <a:pt x="8886869" y="18688827"/>
                  <a:pt x="8776718" y="18670325"/>
                  <a:pt x="8640357" y="18670325"/>
                </a:cubicBezTo>
                <a:close/>
                <a:moveTo>
                  <a:pt x="6719401" y="18670325"/>
                </a:moveTo>
                <a:lnTo>
                  <a:pt x="6153058" y="20177145"/>
                </a:lnTo>
                <a:lnTo>
                  <a:pt x="6628469" y="20177145"/>
                </a:lnTo>
                <a:lnTo>
                  <a:pt x="6701912" y="19928407"/>
                </a:lnTo>
                <a:lnTo>
                  <a:pt x="7230529" y="19928407"/>
                </a:lnTo>
                <a:lnTo>
                  <a:pt x="7305914" y="20177145"/>
                </a:lnTo>
                <a:lnTo>
                  <a:pt x="7793498" y="20177145"/>
                </a:lnTo>
                <a:lnTo>
                  <a:pt x="7227284" y="18670325"/>
                </a:lnTo>
                <a:close/>
                <a:moveTo>
                  <a:pt x="4554636" y="18670325"/>
                </a:moveTo>
                <a:lnTo>
                  <a:pt x="4554636" y="20177145"/>
                </a:lnTo>
                <a:lnTo>
                  <a:pt x="4992497" y="20177145"/>
                </a:lnTo>
                <a:lnTo>
                  <a:pt x="4992497" y="19349795"/>
                </a:lnTo>
                <a:lnTo>
                  <a:pt x="5556783" y="20177145"/>
                </a:lnTo>
                <a:lnTo>
                  <a:pt x="5995672" y="20177145"/>
                </a:lnTo>
                <a:lnTo>
                  <a:pt x="5995672" y="18670325"/>
                </a:lnTo>
                <a:lnTo>
                  <a:pt x="5556783" y="18670325"/>
                </a:lnTo>
                <a:lnTo>
                  <a:pt x="5556783" y="19503971"/>
                </a:lnTo>
                <a:lnTo>
                  <a:pt x="4989413" y="18670325"/>
                </a:lnTo>
                <a:close/>
                <a:moveTo>
                  <a:pt x="3328501" y="18670325"/>
                </a:moveTo>
                <a:lnTo>
                  <a:pt x="2762159" y="20177145"/>
                </a:lnTo>
                <a:lnTo>
                  <a:pt x="3237568" y="20177145"/>
                </a:lnTo>
                <a:lnTo>
                  <a:pt x="3311012" y="19928407"/>
                </a:lnTo>
                <a:lnTo>
                  <a:pt x="3839628" y="19928407"/>
                </a:lnTo>
                <a:lnTo>
                  <a:pt x="3915015" y="20177145"/>
                </a:lnTo>
                <a:lnTo>
                  <a:pt x="4402598" y="20177145"/>
                </a:lnTo>
                <a:lnTo>
                  <a:pt x="3836385" y="18670325"/>
                </a:lnTo>
                <a:close/>
                <a:moveTo>
                  <a:pt x="1982109" y="18644629"/>
                </a:moveTo>
                <a:cubicBezTo>
                  <a:pt x="1739537" y="18644629"/>
                  <a:pt x="1551956" y="18711568"/>
                  <a:pt x="1419364" y="18845444"/>
                </a:cubicBezTo>
                <a:cubicBezTo>
                  <a:pt x="1286772" y="18979321"/>
                  <a:pt x="1220476" y="19170885"/>
                  <a:pt x="1220476" y="19420138"/>
                </a:cubicBezTo>
                <a:cubicBezTo>
                  <a:pt x="1220476" y="19607088"/>
                  <a:pt x="1258164" y="19760480"/>
                  <a:pt x="1333539" y="19880315"/>
                </a:cubicBezTo>
                <a:cubicBezTo>
                  <a:pt x="1408914" y="20000150"/>
                  <a:pt x="1498508" y="20083863"/>
                  <a:pt x="1602320" y="20131454"/>
                </a:cubicBezTo>
                <a:cubicBezTo>
                  <a:pt x="1706132" y="20179046"/>
                  <a:pt x="1839924" y="20202841"/>
                  <a:pt x="2003694" y="20202841"/>
                </a:cubicBezTo>
                <a:cubicBezTo>
                  <a:pt x="2138684" y="20202841"/>
                  <a:pt x="2249862" y="20183312"/>
                  <a:pt x="2337229" y="20144254"/>
                </a:cubicBezTo>
                <a:cubicBezTo>
                  <a:pt x="2424596" y="20105196"/>
                  <a:pt x="2497744" y="20047294"/>
                  <a:pt x="2556674" y="19970548"/>
                </a:cubicBezTo>
                <a:cubicBezTo>
                  <a:pt x="2615603" y="19893803"/>
                  <a:pt x="2658773" y="19798213"/>
                  <a:pt x="2686182" y="19683780"/>
                </a:cubicBezTo>
                <a:lnTo>
                  <a:pt x="2278128" y="19560438"/>
                </a:lnTo>
                <a:cubicBezTo>
                  <a:pt x="2257571" y="19655686"/>
                  <a:pt x="2224509" y="19728320"/>
                  <a:pt x="2178941" y="19778341"/>
                </a:cubicBezTo>
                <a:cubicBezTo>
                  <a:pt x="2133373" y="19828364"/>
                  <a:pt x="2066049" y="19853374"/>
                  <a:pt x="1976970" y="19853374"/>
                </a:cubicBezTo>
                <a:cubicBezTo>
                  <a:pt x="1885149" y="19853374"/>
                  <a:pt x="1813885" y="19822405"/>
                  <a:pt x="1763178" y="19760467"/>
                </a:cubicBezTo>
                <a:cubicBezTo>
                  <a:pt x="1712471" y="19698528"/>
                  <a:pt x="1687117" y="19584058"/>
                  <a:pt x="1687117" y="19417054"/>
                </a:cubicBezTo>
                <a:cubicBezTo>
                  <a:pt x="1687117" y="19282235"/>
                  <a:pt x="1708359" y="19183343"/>
                  <a:pt x="1750844" y="19120377"/>
                </a:cubicBezTo>
                <a:cubicBezTo>
                  <a:pt x="1807033" y="19035505"/>
                  <a:pt x="1887890" y="18993068"/>
                  <a:pt x="1993415" y="18993068"/>
                </a:cubicBezTo>
                <a:cubicBezTo>
                  <a:pt x="2040011" y="18993068"/>
                  <a:pt x="2082152" y="19002662"/>
                  <a:pt x="2119840" y="19021848"/>
                </a:cubicBezTo>
                <a:cubicBezTo>
                  <a:pt x="2157528" y="19041035"/>
                  <a:pt x="2189390" y="19068444"/>
                  <a:pt x="2215430" y="19104076"/>
                </a:cubicBezTo>
                <a:cubicBezTo>
                  <a:pt x="2231190" y="19125318"/>
                  <a:pt x="2246265" y="19158894"/>
                  <a:pt x="2260654" y="19204804"/>
                </a:cubicBezTo>
                <a:lnTo>
                  <a:pt x="2671792" y="19113326"/>
                </a:lnTo>
                <a:cubicBezTo>
                  <a:pt x="2619030" y="18954353"/>
                  <a:pt x="2538344" y="18836493"/>
                  <a:pt x="2429735" y="18759748"/>
                </a:cubicBezTo>
                <a:cubicBezTo>
                  <a:pt x="2321126" y="18683002"/>
                  <a:pt x="2171918" y="18644629"/>
                  <a:pt x="1982109" y="18644629"/>
                </a:cubicBezTo>
                <a:close/>
                <a:moveTo>
                  <a:pt x="5510300" y="16527256"/>
                </a:moveTo>
                <a:lnTo>
                  <a:pt x="5676619" y="17068930"/>
                </a:lnTo>
                <a:lnTo>
                  <a:pt x="5345716" y="17068930"/>
                </a:lnTo>
                <a:close/>
                <a:moveTo>
                  <a:pt x="947825" y="16527256"/>
                </a:moveTo>
                <a:lnTo>
                  <a:pt x="1114143" y="17068930"/>
                </a:lnTo>
                <a:lnTo>
                  <a:pt x="783242" y="17068930"/>
                </a:lnTo>
                <a:close/>
                <a:moveTo>
                  <a:pt x="9780227" y="16136675"/>
                </a:moveTo>
                <a:lnTo>
                  <a:pt x="9780227" y="17643495"/>
                </a:lnTo>
                <a:lnTo>
                  <a:pt x="10246869" y="17643495"/>
                </a:lnTo>
                <a:lnTo>
                  <a:pt x="10246869" y="16136675"/>
                </a:lnTo>
                <a:close/>
                <a:moveTo>
                  <a:pt x="8131859" y="16136675"/>
                </a:moveTo>
                <a:lnTo>
                  <a:pt x="8131859" y="16508755"/>
                </a:lnTo>
                <a:lnTo>
                  <a:pt x="8606723" y="16508755"/>
                </a:lnTo>
                <a:lnTo>
                  <a:pt x="8606723" y="17643495"/>
                </a:lnTo>
                <a:lnTo>
                  <a:pt x="9072336" y="17643495"/>
                </a:lnTo>
                <a:lnTo>
                  <a:pt x="9072336" y="16508755"/>
                </a:lnTo>
                <a:lnTo>
                  <a:pt x="9547200" y="16508755"/>
                </a:lnTo>
                <a:lnTo>
                  <a:pt x="9547200" y="16136675"/>
                </a:lnTo>
                <a:close/>
                <a:moveTo>
                  <a:pt x="6488210" y="16136675"/>
                </a:moveTo>
                <a:lnTo>
                  <a:pt x="6488210" y="17643495"/>
                </a:lnTo>
                <a:lnTo>
                  <a:pt x="6926072" y="17643495"/>
                </a:lnTo>
                <a:lnTo>
                  <a:pt x="6926072" y="16816145"/>
                </a:lnTo>
                <a:lnTo>
                  <a:pt x="7490358" y="17643495"/>
                </a:lnTo>
                <a:lnTo>
                  <a:pt x="7929248" y="17643495"/>
                </a:lnTo>
                <a:lnTo>
                  <a:pt x="7929248" y="16136675"/>
                </a:lnTo>
                <a:lnTo>
                  <a:pt x="7490358" y="16136675"/>
                </a:lnTo>
                <a:lnTo>
                  <a:pt x="7490358" y="16970321"/>
                </a:lnTo>
                <a:lnTo>
                  <a:pt x="6922988" y="16136675"/>
                </a:lnTo>
                <a:close/>
                <a:moveTo>
                  <a:pt x="5262076" y="16136675"/>
                </a:moveTo>
                <a:lnTo>
                  <a:pt x="4695734" y="17643495"/>
                </a:lnTo>
                <a:lnTo>
                  <a:pt x="5171143" y="17643495"/>
                </a:lnTo>
                <a:lnTo>
                  <a:pt x="5244587" y="17394757"/>
                </a:lnTo>
                <a:lnTo>
                  <a:pt x="5773204" y="17394757"/>
                </a:lnTo>
                <a:lnTo>
                  <a:pt x="5848589" y="17643495"/>
                </a:lnTo>
                <a:lnTo>
                  <a:pt x="6336173" y="17643495"/>
                </a:lnTo>
                <a:lnTo>
                  <a:pt x="5769959" y="16136675"/>
                </a:lnTo>
                <a:close/>
                <a:moveTo>
                  <a:pt x="3446652" y="16136675"/>
                </a:moveTo>
                <a:lnTo>
                  <a:pt x="3446652" y="17643495"/>
                </a:lnTo>
                <a:lnTo>
                  <a:pt x="4638951" y="17643495"/>
                </a:lnTo>
                <a:lnTo>
                  <a:pt x="4638951" y="17272443"/>
                </a:lnTo>
                <a:lnTo>
                  <a:pt x="3912266" y="17272443"/>
                </a:lnTo>
                <a:lnTo>
                  <a:pt x="3912266" y="16136675"/>
                </a:lnTo>
                <a:close/>
                <a:moveTo>
                  <a:pt x="1816784" y="16136675"/>
                </a:moveTo>
                <a:lnTo>
                  <a:pt x="1816784" y="16508755"/>
                </a:lnTo>
                <a:lnTo>
                  <a:pt x="2291648" y="16508755"/>
                </a:lnTo>
                <a:lnTo>
                  <a:pt x="2291648" y="17643495"/>
                </a:lnTo>
                <a:lnTo>
                  <a:pt x="2757262" y="17643495"/>
                </a:lnTo>
                <a:lnTo>
                  <a:pt x="2757262" y="16508755"/>
                </a:lnTo>
                <a:lnTo>
                  <a:pt x="3232126" y="16508755"/>
                </a:lnTo>
                <a:lnTo>
                  <a:pt x="3232126" y="16136675"/>
                </a:lnTo>
                <a:close/>
                <a:moveTo>
                  <a:pt x="699601" y="16136675"/>
                </a:moveTo>
                <a:lnTo>
                  <a:pt x="133259" y="17643495"/>
                </a:lnTo>
                <a:lnTo>
                  <a:pt x="608669" y="17643495"/>
                </a:lnTo>
                <a:lnTo>
                  <a:pt x="682112" y="17394757"/>
                </a:lnTo>
                <a:lnTo>
                  <a:pt x="1210728" y="17394757"/>
                </a:lnTo>
                <a:lnTo>
                  <a:pt x="1286115" y="17643495"/>
                </a:lnTo>
                <a:lnTo>
                  <a:pt x="1773698" y="17643495"/>
                </a:lnTo>
                <a:lnTo>
                  <a:pt x="1207484" y="16136675"/>
                </a:lnTo>
                <a:close/>
                <a:moveTo>
                  <a:pt x="11288033" y="16110979"/>
                </a:moveTo>
                <a:cubicBezTo>
                  <a:pt x="11045462" y="16110979"/>
                  <a:pt x="10857880" y="16177918"/>
                  <a:pt x="10725288" y="16311794"/>
                </a:cubicBezTo>
                <a:cubicBezTo>
                  <a:pt x="10592696" y="16445671"/>
                  <a:pt x="10526401" y="16637236"/>
                  <a:pt x="10526401" y="16886488"/>
                </a:cubicBezTo>
                <a:cubicBezTo>
                  <a:pt x="10526401" y="17073438"/>
                  <a:pt x="10564089" y="17226830"/>
                  <a:pt x="10639463" y="17346665"/>
                </a:cubicBezTo>
                <a:cubicBezTo>
                  <a:pt x="10714838" y="17466500"/>
                  <a:pt x="10804432" y="17550213"/>
                  <a:pt x="10908245" y="17597804"/>
                </a:cubicBezTo>
                <a:cubicBezTo>
                  <a:pt x="11012057" y="17645396"/>
                  <a:pt x="11145849" y="17669191"/>
                  <a:pt x="11309618" y="17669191"/>
                </a:cubicBezTo>
                <a:cubicBezTo>
                  <a:pt x="11444607" y="17669191"/>
                  <a:pt x="11555787" y="17649662"/>
                  <a:pt x="11643153" y="17610604"/>
                </a:cubicBezTo>
                <a:cubicBezTo>
                  <a:pt x="11730520" y="17571546"/>
                  <a:pt x="11803669" y="17513644"/>
                  <a:pt x="11862598" y="17436899"/>
                </a:cubicBezTo>
                <a:cubicBezTo>
                  <a:pt x="11921527" y="17360153"/>
                  <a:pt x="11964696" y="17264563"/>
                  <a:pt x="11992106" y="17150130"/>
                </a:cubicBezTo>
                <a:lnTo>
                  <a:pt x="11584052" y="17026789"/>
                </a:lnTo>
                <a:cubicBezTo>
                  <a:pt x="11563495" y="17122035"/>
                  <a:pt x="11530432" y="17194670"/>
                  <a:pt x="11484865" y="17244692"/>
                </a:cubicBezTo>
                <a:cubicBezTo>
                  <a:pt x="11439298" y="17294713"/>
                  <a:pt x="11371974" y="17319724"/>
                  <a:pt x="11282894" y="17319724"/>
                </a:cubicBezTo>
                <a:cubicBezTo>
                  <a:pt x="11191074" y="17319724"/>
                  <a:pt x="11119808" y="17288755"/>
                  <a:pt x="11069102" y="17226817"/>
                </a:cubicBezTo>
                <a:cubicBezTo>
                  <a:pt x="11018396" y="17164879"/>
                  <a:pt x="10993042" y="17050408"/>
                  <a:pt x="10993042" y="16883404"/>
                </a:cubicBezTo>
                <a:cubicBezTo>
                  <a:pt x="10993042" y="16748586"/>
                  <a:pt x="11014285" y="16649693"/>
                  <a:pt x="11056768" y="16586727"/>
                </a:cubicBezTo>
                <a:cubicBezTo>
                  <a:pt x="11112958" y="16501855"/>
                  <a:pt x="11193813" y="16459419"/>
                  <a:pt x="11299339" y="16459419"/>
                </a:cubicBezTo>
                <a:cubicBezTo>
                  <a:pt x="11345934" y="16459419"/>
                  <a:pt x="11388076" y="16469012"/>
                  <a:pt x="11425764" y="16488198"/>
                </a:cubicBezTo>
                <a:cubicBezTo>
                  <a:pt x="11463453" y="16507385"/>
                  <a:pt x="11495316" y="16534794"/>
                  <a:pt x="11521354" y="16570426"/>
                </a:cubicBezTo>
                <a:cubicBezTo>
                  <a:pt x="11537113" y="16591668"/>
                  <a:pt x="11552189" y="16625244"/>
                  <a:pt x="11566579" y="16671155"/>
                </a:cubicBezTo>
                <a:lnTo>
                  <a:pt x="11977717" y="16579676"/>
                </a:lnTo>
                <a:cubicBezTo>
                  <a:pt x="11924955" y="16420703"/>
                  <a:pt x="11844269" y="16302844"/>
                  <a:pt x="11735659" y="16226098"/>
                </a:cubicBezTo>
                <a:cubicBezTo>
                  <a:pt x="11627050" y="16149352"/>
                  <a:pt x="11477842" y="16110979"/>
                  <a:pt x="11288033" y="1611097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0864620"/>
                </a:lnTo>
                <a:lnTo>
                  <a:pt x="0" y="208646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6E3D4-79BE-B3FE-4984-617E1D198F93}"/>
              </a:ext>
            </a:extLst>
          </p:cNvPr>
          <p:cNvSpPr txBox="1"/>
          <p:nvPr/>
        </p:nvSpPr>
        <p:spPr>
          <a:xfrm>
            <a:off x="1595411" y="184667"/>
            <a:ext cx="9001182" cy="10156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60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NO PLACE TO CALL HOME”</a:t>
            </a:r>
          </a:p>
        </p:txBody>
      </p:sp>
    </p:spTree>
    <p:extLst>
      <p:ext uri="{BB962C8B-B14F-4D97-AF65-F5344CB8AC3E}">
        <p14:creationId xmlns:p14="http://schemas.microsoft.com/office/powerpoint/2010/main" val="890524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647"/>
          </a:schemeClr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ublic Support For Immigration To Canada Falls Amid Financial And Housing  Crises - Canada Immigration and Visa Information. Canadian Immigration  Services and Free Online Evaluation.">
            <a:extLst>
              <a:ext uri="{FF2B5EF4-FFF2-40B4-BE49-F238E27FC236}">
                <a16:creationId xmlns:a16="http://schemas.microsoft.com/office/drawing/2014/main" id="{4C6F9B18-727E-929F-7F91-F7AD44C7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12192000" cy="68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2"/>
          <p:cNvSpPr txBox="1">
            <a:spLocks noGrp="1"/>
          </p:cNvSpPr>
          <p:nvPr>
            <p:ph type="title"/>
          </p:nvPr>
        </p:nvSpPr>
        <p:spPr>
          <a:xfrm>
            <a:off x="186446" y="180299"/>
            <a:ext cx="11832833" cy="61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solidFill>
                  <a:schemeClr val="tx1"/>
                </a:solidFill>
              </a:rPr>
              <a:t>Agenda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725D8-42C3-B58B-D7B2-08E7057A078D}"/>
              </a:ext>
            </a:extLst>
          </p:cNvPr>
          <p:cNvSpPr txBox="1"/>
          <p:nvPr/>
        </p:nvSpPr>
        <p:spPr>
          <a:xfrm>
            <a:off x="1389552" y="4772381"/>
            <a:ext cx="10252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Call to Action								</a:t>
            </a:r>
            <a:r>
              <a:rPr lang="en-US" sz="1600" b="1" dirty="0">
                <a:solidFill>
                  <a:srgbClr val="002060"/>
                </a:solidFill>
              </a:rPr>
              <a:t>Slide 11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29A5C-61D7-21CE-D329-830A2A12E148}"/>
              </a:ext>
            </a:extLst>
          </p:cNvPr>
          <p:cNvSpPr txBox="1"/>
          <p:nvPr/>
        </p:nvSpPr>
        <p:spPr>
          <a:xfrm>
            <a:off x="1389551" y="1346956"/>
            <a:ext cx="10252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Population Growth							</a:t>
            </a:r>
            <a:r>
              <a:rPr lang="en-US" sz="1600" b="1" dirty="0">
                <a:solidFill>
                  <a:srgbClr val="002060"/>
                </a:solidFill>
              </a:rPr>
              <a:t>Slide 3 - 5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1E4D-B9E5-AEC9-E6A9-8E7796AB2AF2}"/>
              </a:ext>
            </a:extLst>
          </p:cNvPr>
          <p:cNvSpPr txBox="1"/>
          <p:nvPr/>
        </p:nvSpPr>
        <p:spPr>
          <a:xfrm>
            <a:off x="1389552" y="2197522"/>
            <a:ext cx="10252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Sore in Housing market						</a:t>
            </a:r>
            <a:r>
              <a:rPr lang="en-IN" sz="1600" b="1" dirty="0">
                <a:solidFill>
                  <a:srgbClr val="002060"/>
                </a:solidFill>
              </a:rPr>
              <a:t>Slide 6 - 7</a:t>
            </a:r>
            <a:endParaRPr lang="en-IN" sz="20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33947-2431-67E9-F3B3-CFC7582E241D}"/>
              </a:ext>
            </a:extLst>
          </p:cNvPr>
          <p:cNvSpPr txBox="1"/>
          <p:nvPr/>
        </p:nvSpPr>
        <p:spPr>
          <a:xfrm>
            <a:off x="1389552" y="2986533"/>
            <a:ext cx="10252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Affordability &amp; Availability crisis					</a:t>
            </a:r>
            <a:r>
              <a:rPr lang="en-US" sz="1600" b="1" dirty="0">
                <a:solidFill>
                  <a:srgbClr val="002060"/>
                </a:solidFill>
              </a:rPr>
              <a:t>Slide 8 - 9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3514F-9CF1-EC42-E3AD-A8F5E985DE8D}"/>
              </a:ext>
            </a:extLst>
          </p:cNvPr>
          <p:cNvSpPr txBox="1"/>
          <p:nvPr/>
        </p:nvSpPr>
        <p:spPr>
          <a:xfrm>
            <a:off x="1389551" y="3879457"/>
            <a:ext cx="10252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Rise of Homelessness							</a:t>
            </a:r>
            <a:r>
              <a:rPr lang="en-US" sz="1600" b="1" dirty="0">
                <a:solidFill>
                  <a:srgbClr val="002060"/>
                </a:solidFill>
              </a:rPr>
              <a:t>Slide 10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2050" name="Picture 2" descr="bullet point Icon - Free PNG &amp; SVG 4084301 - Noun Project">
            <a:extLst>
              <a:ext uri="{FF2B5EF4-FFF2-40B4-BE49-F238E27FC236}">
                <a16:creationId xmlns:a16="http://schemas.microsoft.com/office/drawing/2014/main" id="{EACEA55C-4A25-2BA0-2387-1B733C78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8" y="1217075"/>
            <a:ext cx="629094" cy="629094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13" name="Picture 2" descr="bullet point Icon - Free PNG &amp; SVG 4084301 - Noun Project">
            <a:extLst>
              <a:ext uri="{FF2B5EF4-FFF2-40B4-BE49-F238E27FC236}">
                <a16:creationId xmlns:a16="http://schemas.microsoft.com/office/drawing/2014/main" id="{D08314FA-DA9F-0638-7ABC-978993A6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8" y="2080111"/>
            <a:ext cx="629094" cy="629094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14" name="Picture 2" descr="bullet point Icon - Free PNG &amp; SVG 4084301 - Noun Project">
            <a:extLst>
              <a:ext uri="{FF2B5EF4-FFF2-40B4-BE49-F238E27FC236}">
                <a16:creationId xmlns:a16="http://schemas.microsoft.com/office/drawing/2014/main" id="{8BAE4408-1A88-247D-F317-F7A08EEE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8" y="2875892"/>
            <a:ext cx="629094" cy="629094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15" name="Picture 2" descr="bullet point Icon - Free PNG &amp; SVG 4084301 - Noun Project">
            <a:extLst>
              <a:ext uri="{FF2B5EF4-FFF2-40B4-BE49-F238E27FC236}">
                <a16:creationId xmlns:a16="http://schemas.microsoft.com/office/drawing/2014/main" id="{90F0E2EC-C610-3DE0-ECC8-17EC7D22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8" y="3749576"/>
            <a:ext cx="629094" cy="629094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16" name="Picture 2" descr="bullet point Icon - Free PNG &amp; SVG 4084301 - Noun Project">
            <a:extLst>
              <a:ext uri="{FF2B5EF4-FFF2-40B4-BE49-F238E27FC236}">
                <a16:creationId xmlns:a16="http://schemas.microsoft.com/office/drawing/2014/main" id="{CF78809C-1CB0-4AA3-43CC-985C1E4BA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8" y="4642500"/>
            <a:ext cx="629094" cy="629094"/>
          </a:xfrm>
          <a:prstGeom prst="rect">
            <a:avLst/>
          </a:prstGeom>
          <a:solidFill>
            <a:srgbClr val="C00000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953" y="2603163"/>
            <a:ext cx="3941706" cy="402173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"/>
          <p:cNvSpPr/>
          <p:nvPr/>
        </p:nvSpPr>
        <p:spPr>
          <a:xfrm>
            <a:off x="875045" y="1010490"/>
            <a:ext cx="5002442" cy="1571126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David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family immigrated to Canada in 2018. Let’s analyze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their journey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"/>
          <p:cNvSpPr txBox="1"/>
          <p:nvPr/>
        </p:nvSpPr>
        <p:spPr>
          <a:xfrm>
            <a:off x="7922178" y="5751600"/>
            <a:ext cx="38715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within their budget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4" name="Google Shape;224;p3"/>
          <p:cNvSpPr txBox="1"/>
          <p:nvPr/>
        </p:nvSpPr>
        <p:spPr>
          <a:xfrm>
            <a:off x="7744398" y="3834896"/>
            <a:ext cx="42538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Have better opportunities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5" name="Google Shape;225;p3"/>
          <p:cNvSpPr txBox="1"/>
          <p:nvPr/>
        </p:nvSpPr>
        <p:spPr>
          <a:xfrm>
            <a:off x="7766195" y="2330876"/>
            <a:ext cx="41730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Plan for faster settlement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26" name="Google Shape;2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2102" y="1796053"/>
            <a:ext cx="1446681" cy="141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6864" y="3527030"/>
            <a:ext cx="1557534" cy="141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" descr="Piggy bank - Free business and finance ic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1743" y="5205684"/>
            <a:ext cx="1323362" cy="12740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"/>
          <p:cNvSpPr txBox="1"/>
          <p:nvPr/>
        </p:nvSpPr>
        <p:spPr>
          <a:xfrm>
            <a:off x="6314514" y="1088845"/>
            <a:ext cx="5704765" cy="621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Below are his criteria for decision making</a:t>
            </a:r>
          </a:p>
        </p:txBody>
      </p:sp>
      <p:sp>
        <p:nvSpPr>
          <p:cNvPr id="2" name="Google Shape;216;p2">
            <a:extLst>
              <a:ext uri="{FF2B5EF4-FFF2-40B4-BE49-F238E27FC236}">
                <a16:creationId xmlns:a16="http://schemas.microsoft.com/office/drawing/2014/main" id="{C8E58384-2E3E-F007-F4B9-BDD70B916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46" y="180299"/>
            <a:ext cx="11832833" cy="61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900000"/>
                </a:solidFill>
              </a:rPr>
              <a:t>Mr. David is searching for a place to call home in Canada</a:t>
            </a:r>
            <a:endParaRPr sz="3600" b="1" dirty="0">
              <a:solidFill>
                <a:srgbClr val="9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3" grpId="0"/>
      <p:bldP spid="224" grpId="0"/>
      <p:bldP spid="225" grpId="0"/>
      <p:bldP spid="2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7647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"/>
          <p:cNvSpPr txBox="1"/>
          <p:nvPr/>
        </p:nvSpPr>
        <p:spPr>
          <a:xfrm>
            <a:off x="97277" y="6177"/>
            <a:ext cx="1201616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 i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Cities like Halifax in Atlantic Canada had lowest average cost in 2018</a:t>
            </a:r>
            <a:endParaRPr sz="3200" b="1" i="1" dirty="0">
              <a:solidFill>
                <a:srgbClr val="9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B42206-22E3-4ACB-6753-4711BB7756BA}"/>
              </a:ext>
            </a:extLst>
          </p:cNvPr>
          <p:cNvGrpSpPr/>
          <p:nvPr/>
        </p:nvGrpSpPr>
        <p:grpSpPr>
          <a:xfrm>
            <a:off x="3727017" y="922707"/>
            <a:ext cx="8464983" cy="5661046"/>
            <a:chOff x="1640958" y="546755"/>
            <a:chExt cx="8525560" cy="6265916"/>
          </a:xfrm>
        </p:grpSpPr>
        <p:pic>
          <p:nvPicPr>
            <p:cNvPr id="234" name="Google Shape;234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2187" y="546755"/>
              <a:ext cx="7377923" cy="600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74306" y="5861542"/>
              <a:ext cx="269589" cy="406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88595" y="4521983"/>
              <a:ext cx="269589" cy="406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74604" y="5199860"/>
              <a:ext cx="269589" cy="406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7357" y="4928910"/>
              <a:ext cx="269589" cy="406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4"/>
            <p:cNvSpPr txBox="1"/>
            <p:nvPr/>
          </p:nvSpPr>
          <p:spPr>
            <a:xfrm>
              <a:off x="1875743" y="4876694"/>
              <a:ext cx="1295537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Vancouver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$1.5M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$2100</a:t>
              </a:r>
              <a:endParaRPr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4"/>
            <p:cNvSpPr txBox="1"/>
            <p:nvPr/>
          </p:nvSpPr>
          <p:spPr>
            <a:xfrm>
              <a:off x="6096000" y="5889341"/>
              <a:ext cx="105637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Toronto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$1M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$2200</a:t>
              </a:r>
              <a:endParaRPr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4"/>
            <p:cNvSpPr txBox="1"/>
            <p:nvPr/>
          </p:nvSpPr>
          <p:spPr>
            <a:xfrm>
              <a:off x="9110139" y="4934678"/>
              <a:ext cx="1056379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Halifax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$260K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$925</a:t>
              </a:r>
              <a:endParaRPr sz="1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4"/>
            <p:cNvSpPr txBox="1"/>
            <p:nvPr/>
          </p:nvSpPr>
          <p:spPr>
            <a:xfrm>
              <a:off x="7248019" y="4263781"/>
              <a:ext cx="1354792" cy="1021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Montreal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$350K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$1450</a:t>
              </a:r>
              <a:endParaRPr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4" name="Google Shape;244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3974" y="5484093"/>
              <a:ext cx="271406" cy="27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72457" y="6494711"/>
              <a:ext cx="271406" cy="27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42825" y="4860967"/>
              <a:ext cx="271406" cy="27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96038" y="5566137"/>
              <a:ext cx="271406" cy="27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40958" y="5187111"/>
              <a:ext cx="264376" cy="26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75972" y="6183781"/>
              <a:ext cx="264376" cy="26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045309" y="4572058"/>
              <a:ext cx="264376" cy="26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896038" y="5264155"/>
              <a:ext cx="264376" cy="2643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0664" y="1335151"/>
            <a:ext cx="271406" cy="27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57694" y="940776"/>
            <a:ext cx="264376" cy="26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"/>
          <p:cNvSpPr txBox="1"/>
          <p:nvPr/>
        </p:nvSpPr>
        <p:spPr>
          <a:xfrm>
            <a:off x="9112541" y="911808"/>
            <a:ext cx="23757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 purchase price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"/>
          <p:cNvSpPr txBox="1"/>
          <p:nvPr/>
        </p:nvSpPr>
        <p:spPr>
          <a:xfrm>
            <a:off x="9122070" y="1266519"/>
            <a:ext cx="20698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 rental price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"/>
          <p:cNvSpPr txBox="1"/>
          <p:nvPr/>
        </p:nvSpPr>
        <p:spPr>
          <a:xfrm>
            <a:off x="1552596" y="4333746"/>
            <a:ext cx="27496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Opportunities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on the rise</a:t>
            </a:r>
            <a:endParaRPr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Google Shape;228;p3" descr="Piggy bank - Free business and finance icons">
            <a:extLst>
              <a:ext uri="{FF2B5EF4-FFF2-40B4-BE49-F238E27FC236}">
                <a16:creationId xmlns:a16="http://schemas.microsoft.com/office/drawing/2014/main" id="{7099BE07-8F97-7D27-D8EE-B0B9E215C21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49093" y="2308223"/>
            <a:ext cx="590812" cy="5847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9D66D-132E-CFC0-B740-12E1967CDF82}"/>
              </a:ext>
            </a:extLst>
          </p:cNvPr>
          <p:cNvSpPr txBox="1"/>
          <p:nvPr/>
        </p:nvSpPr>
        <p:spPr>
          <a:xfrm>
            <a:off x="1734810" y="2870994"/>
            <a:ext cx="22030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sym typeface="Calibri"/>
              </a:rPr>
              <a:t>50%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sym typeface="Calibri"/>
              </a:rPr>
              <a:t>less expensive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Google Shape;227;p3">
            <a:extLst>
              <a:ext uri="{FF2B5EF4-FFF2-40B4-BE49-F238E27FC236}">
                <a16:creationId xmlns:a16="http://schemas.microsoft.com/office/drawing/2014/main" id="{5A391B0B-ED52-15E1-39F1-ECDBEE56D7D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53532" y="3602452"/>
            <a:ext cx="774968" cy="69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1;p3">
            <a:extLst>
              <a:ext uri="{FF2B5EF4-FFF2-40B4-BE49-F238E27FC236}">
                <a16:creationId xmlns:a16="http://schemas.microsoft.com/office/drawing/2014/main" id="{D08457C5-5A16-7438-592D-7593B8C5D8E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44069" r="31919"/>
          <a:stretch/>
        </p:blipFill>
        <p:spPr>
          <a:xfrm>
            <a:off x="382409" y="1675704"/>
            <a:ext cx="946455" cy="40217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2;p3">
            <a:extLst>
              <a:ext uri="{FF2B5EF4-FFF2-40B4-BE49-F238E27FC236}">
                <a16:creationId xmlns:a16="http://schemas.microsoft.com/office/drawing/2014/main" id="{4928FBCD-4BB9-CF8D-2F87-C9AFD972B5A9}"/>
              </a:ext>
            </a:extLst>
          </p:cNvPr>
          <p:cNvSpPr/>
          <p:nvPr/>
        </p:nvSpPr>
        <p:spPr>
          <a:xfrm>
            <a:off x="674730" y="880710"/>
            <a:ext cx="4149284" cy="1114568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David is happy and decides to move to Halifax as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/>
      <p:bldP spid="255" grpId="0"/>
      <p:bldP spid="256" grpId="0"/>
      <p:bldP spid="4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733"/>
          </a:schemeClr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765750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727962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690175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652387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614600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76812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39025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01237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463450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425662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387875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81412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43625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05837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68050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30262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92475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54687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16900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879112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841325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803537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350087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312300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274512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236725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98937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61150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23362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85575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477875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0000" y="55814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7607500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722962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6851750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647387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6096000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71812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340250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496237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4597983" y="4623203"/>
            <a:ext cx="350904" cy="92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4331762" y="4916823"/>
            <a:ext cx="252739" cy="66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4170750" y="5166290"/>
            <a:ext cx="106624" cy="4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76412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386250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00837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630500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25262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874750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49687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119000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874112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8363250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7985375" y="458774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885300" y="4865091"/>
            <a:ext cx="272399" cy="71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483087" y="4500215"/>
            <a:ext cx="377876" cy="108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80900" y="4500215"/>
            <a:ext cx="377876" cy="108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761225" y="4719240"/>
            <a:ext cx="272389" cy="86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7712975" y="3664940"/>
            <a:ext cx="272399" cy="92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7335100" y="3725569"/>
            <a:ext cx="327849" cy="86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6957225" y="3871390"/>
            <a:ext cx="272399" cy="71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6579350" y="3871390"/>
            <a:ext cx="272399" cy="71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6276900" y="3960240"/>
            <a:ext cx="196977" cy="62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997525" y="4033115"/>
            <a:ext cx="196977" cy="55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718125" y="4126790"/>
            <a:ext cx="196977" cy="4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764125" y="359401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386250" y="359401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008375" y="359401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630500" y="359401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252625" y="359401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874750" y="359401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496875" y="359401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119000" y="359401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8741125" y="3725565"/>
            <a:ext cx="377876" cy="86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8363250" y="3725565"/>
            <a:ext cx="377876" cy="86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8035400" y="3725569"/>
            <a:ext cx="327849" cy="86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764125" y="260029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386250" y="260029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008375" y="260029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630500" y="2600290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302650" y="2731844"/>
            <a:ext cx="327849" cy="86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055651" y="3076016"/>
            <a:ext cx="196977" cy="5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 flipH="1">
            <a:off x="9808648" y="3257540"/>
            <a:ext cx="196977" cy="33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764125" y="16065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386250" y="16065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008375" y="1606565"/>
            <a:ext cx="37787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0770950" y="2082291"/>
            <a:ext cx="196977" cy="5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2259375" y="5188577"/>
            <a:ext cx="157865" cy="41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87875" y="5188577"/>
            <a:ext cx="157865" cy="41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4052225" y="5267265"/>
            <a:ext cx="86400" cy="31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487801" y="4197665"/>
            <a:ext cx="188175" cy="36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367926" y="4315555"/>
            <a:ext cx="86400" cy="250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5208303" y="4372907"/>
            <a:ext cx="79375" cy="21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646121" y="3363953"/>
            <a:ext cx="79386" cy="2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9482278" y="3450107"/>
            <a:ext cx="79375" cy="21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2029606" y="978241"/>
            <a:ext cx="162396" cy="6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716550" y="1145615"/>
            <a:ext cx="139075" cy="4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 flipH="1">
            <a:off x="11544175" y="1208890"/>
            <a:ext cx="139075" cy="39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396925" y="1292365"/>
            <a:ext cx="79375" cy="31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289725" y="1428509"/>
            <a:ext cx="39316" cy="16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4522" t="7443" r="35045" b="8635"/>
          <a:stretch/>
        </p:blipFill>
        <p:spPr>
          <a:xfrm>
            <a:off x="11873075" y="1088565"/>
            <a:ext cx="139075" cy="51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"/>
          <p:cNvSpPr/>
          <p:nvPr/>
        </p:nvSpPr>
        <p:spPr>
          <a:xfrm>
            <a:off x="0" y="978240"/>
            <a:ext cx="12166135" cy="4694239"/>
          </a:xfrm>
          <a:custGeom>
            <a:avLst/>
            <a:gdLst/>
            <a:ahLst/>
            <a:cxnLst/>
            <a:rect l="l" t="t" r="r" b="b"/>
            <a:pathLst>
              <a:path w="485335" h="188827" extrusionOk="0">
                <a:moveTo>
                  <a:pt x="0" y="186599"/>
                </a:moveTo>
                <a:cubicBezTo>
                  <a:pt x="2149" y="185524"/>
                  <a:pt x="8206" y="184157"/>
                  <a:pt x="12895" y="180151"/>
                </a:cubicBezTo>
                <a:cubicBezTo>
                  <a:pt x="17584" y="176146"/>
                  <a:pt x="24130" y="168525"/>
                  <a:pt x="28135" y="162566"/>
                </a:cubicBezTo>
                <a:cubicBezTo>
                  <a:pt x="32140" y="156607"/>
                  <a:pt x="29796" y="147620"/>
                  <a:pt x="36927" y="144396"/>
                </a:cubicBezTo>
                <a:cubicBezTo>
                  <a:pt x="44059" y="141172"/>
                  <a:pt x="59201" y="136775"/>
                  <a:pt x="70924" y="143223"/>
                </a:cubicBezTo>
                <a:cubicBezTo>
                  <a:pt x="82647" y="149671"/>
                  <a:pt x="94859" y="176146"/>
                  <a:pt x="107266" y="183082"/>
                </a:cubicBezTo>
                <a:cubicBezTo>
                  <a:pt x="119673" y="190018"/>
                  <a:pt x="132471" y="190506"/>
                  <a:pt x="145366" y="184840"/>
                </a:cubicBezTo>
                <a:cubicBezTo>
                  <a:pt x="158261" y="179174"/>
                  <a:pt x="174185" y="157194"/>
                  <a:pt x="184638" y="149085"/>
                </a:cubicBezTo>
                <a:cubicBezTo>
                  <a:pt x="195091" y="140977"/>
                  <a:pt x="200366" y="140097"/>
                  <a:pt x="208084" y="136189"/>
                </a:cubicBezTo>
                <a:cubicBezTo>
                  <a:pt x="215802" y="132281"/>
                  <a:pt x="216779" y="130133"/>
                  <a:pt x="230944" y="125639"/>
                </a:cubicBezTo>
                <a:cubicBezTo>
                  <a:pt x="245109" y="121145"/>
                  <a:pt x="271681" y="112450"/>
                  <a:pt x="293076" y="109226"/>
                </a:cubicBezTo>
                <a:cubicBezTo>
                  <a:pt x="314471" y="106002"/>
                  <a:pt x="340750" y="111181"/>
                  <a:pt x="359312" y="106296"/>
                </a:cubicBezTo>
                <a:cubicBezTo>
                  <a:pt x="377874" y="101412"/>
                  <a:pt x="390281" y="93889"/>
                  <a:pt x="404446" y="79919"/>
                </a:cubicBezTo>
                <a:cubicBezTo>
                  <a:pt x="418611" y="65949"/>
                  <a:pt x="431995" y="35469"/>
                  <a:pt x="444304" y="22476"/>
                </a:cubicBezTo>
                <a:cubicBezTo>
                  <a:pt x="456613" y="9483"/>
                  <a:pt x="471463" y="5575"/>
                  <a:pt x="478301" y="1960"/>
                </a:cubicBezTo>
                <a:cubicBezTo>
                  <a:pt x="485140" y="-1655"/>
                  <a:pt x="484163" y="983"/>
                  <a:pt x="485335" y="788"/>
                </a:cubicBezTo>
              </a:path>
            </a:pathLst>
          </a:custGeom>
          <a:noFill/>
          <a:ln w="114300" cap="flat" cmpd="sng">
            <a:solidFill>
              <a:srgbClr val="C00000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3" name="Google Shape;363;p5"/>
          <p:cNvSpPr/>
          <p:nvPr/>
        </p:nvSpPr>
        <p:spPr>
          <a:xfrm>
            <a:off x="1190000" y="4282065"/>
            <a:ext cx="293100" cy="317400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3165388" y="5463765"/>
            <a:ext cx="293100" cy="317400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"/>
          <p:cNvSpPr/>
          <p:nvPr/>
        </p:nvSpPr>
        <p:spPr>
          <a:xfrm>
            <a:off x="5343438" y="4033115"/>
            <a:ext cx="293100" cy="317400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"/>
          <p:cNvSpPr/>
          <p:nvPr/>
        </p:nvSpPr>
        <p:spPr>
          <a:xfrm>
            <a:off x="8669188" y="3496315"/>
            <a:ext cx="293100" cy="317400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"/>
          <p:cNvSpPr txBox="1"/>
          <p:nvPr/>
        </p:nvSpPr>
        <p:spPr>
          <a:xfrm>
            <a:off x="1171250" y="3450107"/>
            <a:ext cx="1330800" cy="120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23K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"/>
          <p:cNvSpPr txBox="1"/>
          <p:nvPr/>
        </p:nvSpPr>
        <p:spPr>
          <a:xfrm>
            <a:off x="2609376" y="4454764"/>
            <a:ext cx="1330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16K</a:t>
            </a:r>
            <a:endParaRPr sz="44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"/>
          <p:cNvSpPr txBox="1"/>
          <p:nvPr/>
        </p:nvSpPr>
        <p:spPr>
          <a:xfrm>
            <a:off x="8084281" y="2488809"/>
            <a:ext cx="1330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42k</a:t>
            </a:r>
            <a:endParaRPr sz="28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"/>
          <p:cNvSpPr txBox="1"/>
          <p:nvPr/>
        </p:nvSpPr>
        <p:spPr>
          <a:xfrm>
            <a:off x="10341531" y="369080"/>
            <a:ext cx="189938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  </a:t>
            </a: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56k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"/>
          <p:cNvSpPr txBox="1"/>
          <p:nvPr/>
        </p:nvSpPr>
        <p:spPr>
          <a:xfrm>
            <a:off x="4942700" y="2995708"/>
            <a:ext cx="10911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41k</a:t>
            </a:r>
            <a:endParaRPr sz="28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"/>
          <p:cNvSpPr txBox="1"/>
          <p:nvPr/>
        </p:nvSpPr>
        <p:spPr>
          <a:xfrm>
            <a:off x="99999" y="53798"/>
            <a:ext cx="11912151" cy="45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Covid acted as a catalyst triggering 100K+ people to move to ‘Atlantic Canada’</a:t>
            </a:r>
            <a:endParaRPr sz="2800" b="1" dirty="0">
              <a:solidFill>
                <a:srgbClr val="9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"/>
          <p:cNvSpPr/>
          <p:nvPr/>
        </p:nvSpPr>
        <p:spPr>
          <a:xfrm>
            <a:off x="4854972" y="1380567"/>
            <a:ext cx="5000230" cy="100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New settlers preferred to live in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Maritime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Cities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of which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were from Ontario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"/>
          <p:cNvSpPr/>
          <p:nvPr/>
        </p:nvSpPr>
        <p:spPr>
          <a:xfrm>
            <a:off x="2433725" y="1165375"/>
            <a:ext cx="3095463" cy="1416842"/>
          </a:xfrm>
          <a:prstGeom prst="ellipse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44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5400" b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3200" dirty="0">
              <a:solidFill>
                <a:srgbClr val="9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66;p5">
            <a:extLst>
              <a:ext uri="{FF2B5EF4-FFF2-40B4-BE49-F238E27FC236}">
                <a16:creationId xmlns:a16="http://schemas.microsoft.com/office/drawing/2014/main" id="{336025E6-964C-A9FE-94AB-D6EA7F3133E5}"/>
              </a:ext>
            </a:extLst>
          </p:cNvPr>
          <p:cNvSpPr/>
          <p:nvPr/>
        </p:nvSpPr>
        <p:spPr>
          <a:xfrm>
            <a:off x="12012150" y="828215"/>
            <a:ext cx="293100" cy="317400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E03C7-9C56-8777-E876-88B4E697DB6E}"/>
              </a:ext>
            </a:extLst>
          </p:cNvPr>
          <p:cNvSpPr txBox="1"/>
          <p:nvPr/>
        </p:nvSpPr>
        <p:spPr>
          <a:xfrm>
            <a:off x="-13600" y="6605681"/>
            <a:ext cx="121056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0" u="none" strike="noStrike" baseline="0" dirty="0">
                <a:solidFill>
                  <a:schemeClr val="tx1"/>
                </a:solidFill>
              </a:rPr>
              <a:t>Sources</a:t>
            </a:r>
            <a:r>
              <a:rPr lang="en-US" sz="900" i="0" u="none" strike="noStrike" baseline="0" dirty="0">
                <a:solidFill>
                  <a:schemeClr val="tx1"/>
                </a:solidFill>
              </a:rPr>
              <a:t>: Government of Canada. Statistics Canada. Table 17-10-0008-01 Estimates of the components of demographic growth, annual https://www150.statcan.gc.ca/t1/tbl1/en/tv.action?pid=1710000801; Government of Canada</a:t>
            </a:r>
            <a:endParaRPr lang="en-IN" sz="900" dirty="0"/>
          </a:p>
        </p:txBody>
      </p:sp>
      <p:pic>
        <p:nvPicPr>
          <p:cNvPr id="3" name="Google Shape;221;p3">
            <a:extLst>
              <a:ext uri="{FF2B5EF4-FFF2-40B4-BE49-F238E27FC236}">
                <a16:creationId xmlns:a16="http://schemas.microsoft.com/office/drawing/2014/main" id="{F7854B6C-E626-1983-243E-54039D63B8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069" r="31919"/>
          <a:stretch/>
        </p:blipFill>
        <p:spPr>
          <a:xfrm>
            <a:off x="250532" y="1411959"/>
            <a:ext cx="903262" cy="30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2;p3">
            <a:extLst>
              <a:ext uri="{FF2B5EF4-FFF2-40B4-BE49-F238E27FC236}">
                <a16:creationId xmlns:a16="http://schemas.microsoft.com/office/drawing/2014/main" id="{F3EBB104-6B89-AAF4-3B6D-FD5EB7748317}"/>
              </a:ext>
            </a:extLst>
          </p:cNvPr>
          <p:cNvSpPr/>
          <p:nvPr/>
        </p:nvSpPr>
        <p:spPr>
          <a:xfrm>
            <a:off x="202503" y="688059"/>
            <a:ext cx="3298372" cy="874098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David is now little worried !!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363" grpId="0" animBg="1"/>
      <p:bldP spid="364" grpId="0" animBg="1"/>
      <p:bldP spid="365" grpId="0" animBg="1"/>
      <p:bldP spid="366" grpId="0" animBg="1"/>
      <p:bldP spid="367" grpId="0"/>
      <p:bldP spid="368" grpId="0"/>
      <p:bldP spid="369" grpId="0"/>
      <p:bldP spid="370" grpId="0"/>
      <p:bldP spid="371" grpId="0"/>
      <p:bldP spid="374" grpId="0" animBg="1"/>
      <p:bldP spid="375" grpId="0"/>
      <p:bldP spid="2" grpId="0" animBg="1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7647"/>
          </a:schemeClr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"/>
          <p:cNvSpPr/>
          <p:nvPr/>
        </p:nvSpPr>
        <p:spPr>
          <a:xfrm>
            <a:off x="0" y="48783"/>
            <a:ext cx="1219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Vacancy Rate has reduced significantly post covid due to increased migration</a:t>
            </a:r>
            <a:endParaRPr sz="1200" dirty="0">
              <a:solidFill>
                <a:srgbClr val="9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172CBE-5F38-D0FC-AD2E-48E4A9D8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18" y="2391797"/>
            <a:ext cx="1391399" cy="37966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5C375F-50B9-E6BF-EA13-9F0468847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872" y="2883336"/>
            <a:ext cx="1953438" cy="33382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808D04-6B2D-277C-ED71-F6E89788F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472" y="1805881"/>
            <a:ext cx="1693448" cy="4415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00EE26-B040-0022-8FC5-B3441985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956" y="3429000"/>
            <a:ext cx="1298299" cy="27266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E9EC5E-02DD-2411-0EAA-ED64900D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949" y="4230120"/>
            <a:ext cx="1214060" cy="19254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182404-8A78-148E-4118-AB60F2CCAA88}"/>
              </a:ext>
            </a:extLst>
          </p:cNvPr>
          <p:cNvSpPr txBox="1"/>
          <p:nvPr/>
        </p:nvSpPr>
        <p:spPr>
          <a:xfrm>
            <a:off x="1541732" y="6184780"/>
            <a:ext cx="8576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2018</a:t>
            </a:r>
            <a:endParaRPr lang="en-IN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C202B4-7FC3-B3E2-632F-CADAC78BD53A}"/>
              </a:ext>
            </a:extLst>
          </p:cNvPr>
          <p:cNvSpPr txBox="1"/>
          <p:nvPr/>
        </p:nvSpPr>
        <p:spPr>
          <a:xfrm>
            <a:off x="3633008" y="6184780"/>
            <a:ext cx="8576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2019</a:t>
            </a:r>
            <a:endParaRPr lang="en-IN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D69F5-C747-7AC7-444C-C8CB8FB2BE4B}"/>
              </a:ext>
            </a:extLst>
          </p:cNvPr>
          <p:cNvSpPr txBox="1"/>
          <p:nvPr/>
        </p:nvSpPr>
        <p:spPr>
          <a:xfrm>
            <a:off x="6200974" y="6184780"/>
            <a:ext cx="938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2020</a:t>
            </a:r>
            <a:endParaRPr lang="en-IN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E647BD-642F-2D52-EE03-81880B8CA90A}"/>
              </a:ext>
            </a:extLst>
          </p:cNvPr>
          <p:cNvSpPr txBox="1"/>
          <p:nvPr/>
        </p:nvSpPr>
        <p:spPr>
          <a:xfrm>
            <a:off x="8390966" y="6163827"/>
            <a:ext cx="824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2021</a:t>
            </a:r>
            <a:endParaRPr lang="en-IN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450476-DC3C-374E-8160-7D64F8E4ABE8}"/>
              </a:ext>
            </a:extLst>
          </p:cNvPr>
          <p:cNvSpPr txBox="1"/>
          <p:nvPr/>
        </p:nvSpPr>
        <p:spPr>
          <a:xfrm>
            <a:off x="10706065" y="6142246"/>
            <a:ext cx="824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2022</a:t>
            </a:r>
            <a:endParaRPr lang="en-IN" sz="1600" b="1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46A031-5449-64EA-18FC-2C91699171AB}"/>
              </a:ext>
            </a:extLst>
          </p:cNvPr>
          <p:cNvSpPr/>
          <p:nvPr/>
        </p:nvSpPr>
        <p:spPr>
          <a:xfrm>
            <a:off x="1991884" y="2035759"/>
            <a:ext cx="8886649" cy="2116927"/>
          </a:xfrm>
          <a:custGeom>
            <a:avLst/>
            <a:gdLst>
              <a:gd name="connsiteX0" fmla="*/ 0 w 9624767"/>
              <a:gd name="connsiteY0" fmla="*/ 362372 h 3037882"/>
              <a:gd name="connsiteX1" fmla="*/ 1253765 w 9624767"/>
              <a:gd name="connsiteY1" fmla="*/ 598042 h 3037882"/>
              <a:gd name="connsiteX2" fmla="*/ 2234152 w 9624767"/>
              <a:gd name="connsiteY2" fmla="*/ 1088236 h 3037882"/>
              <a:gd name="connsiteX3" fmla="*/ 3412503 w 9624767"/>
              <a:gd name="connsiteY3" fmla="*/ 390653 h 3037882"/>
              <a:gd name="connsiteX4" fmla="*/ 5194169 w 9624767"/>
              <a:gd name="connsiteY4" fmla="*/ 51288 h 3037882"/>
              <a:gd name="connsiteX5" fmla="*/ 6400800 w 9624767"/>
              <a:gd name="connsiteY5" fmla="*/ 1484162 h 3037882"/>
              <a:gd name="connsiteX6" fmla="*/ 7220932 w 9624767"/>
              <a:gd name="connsiteY6" fmla="*/ 2398562 h 3037882"/>
              <a:gd name="connsiteX7" fmla="*/ 8314441 w 9624767"/>
              <a:gd name="connsiteY7" fmla="*/ 2728500 h 3037882"/>
              <a:gd name="connsiteX8" fmla="*/ 9624767 w 9624767"/>
              <a:gd name="connsiteY8" fmla="*/ 2992450 h 30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4767" h="3037882">
                <a:moveTo>
                  <a:pt x="0" y="362372"/>
                </a:moveTo>
                <a:cubicBezTo>
                  <a:pt x="440703" y="419718"/>
                  <a:pt x="881406" y="477065"/>
                  <a:pt x="1253765" y="598042"/>
                </a:cubicBezTo>
                <a:cubicBezTo>
                  <a:pt x="1626124" y="719019"/>
                  <a:pt x="1874362" y="1122801"/>
                  <a:pt x="2234152" y="1088236"/>
                </a:cubicBezTo>
                <a:cubicBezTo>
                  <a:pt x="2593942" y="1053671"/>
                  <a:pt x="2919167" y="563478"/>
                  <a:pt x="3412503" y="390653"/>
                </a:cubicBezTo>
                <a:cubicBezTo>
                  <a:pt x="3905839" y="217828"/>
                  <a:pt x="4696120" y="-130963"/>
                  <a:pt x="5194169" y="51288"/>
                </a:cubicBezTo>
                <a:cubicBezTo>
                  <a:pt x="5692218" y="233539"/>
                  <a:pt x="6063006" y="1092950"/>
                  <a:pt x="6400800" y="1484162"/>
                </a:cubicBezTo>
                <a:cubicBezTo>
                  <a:pt x="6738594" y="1875374"/>
                  <a:pt x="6901992" y="2191172"/>
                  <a:pt x="7220932" y="2398562"/>
                </a:cubicBezTo>
                <a:cubicBezTo>
                  <a:pt x="7539872" y="2605952"/>
                  <a:pt x="7913802" y="2629519"/>
                  <a:pt x="8314441" y="2728500"/>
                </a:cubicBezTo>
                <a:cubicBezTo>
                  <a:pt x="8715080" y="2827481"/>
                  <a:pt x="9398524" y="3157419"/>
                  <a:pt x="9624767" y="299245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1AC21A-A95F-E442-722D-1733214AF95E}"/>
              </a:ext>
            </a:extLst>
          </p:cNvPr>
          <p:cNvSpPr txBox="1"/>
          <p:nvPr/>
        </p:nvSpPr>
        <p:spPr>
          <a:xfrm>
            <a:off x="1474335" y="1748804"/>
            <a:ext cx="900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3.4</a:t>
            </a:r>
            <a:endParaRPr lang="en-IN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934F62-4D2B-4AE3-A2BF-503BAEEFC1AD}"/>
              </a:ext>
            </a:extLst>
          </p:cNvPr>
          <p:cNvSpPr txBox="1"/>
          <p:nvPr/>
        </p:nvSpPr>
        <p:spPr>
          <a:xfrm>
            <a:off x="3634341" y="2276158"/>
            <a:ext cx="674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3.3</a:t>
            </a:r>
            <a:endParaRPr lang="en-IN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B7DD0F-8002-BCFF-8FAC-87B2CC0F0E87}"/>
              </a:ext>
            </a:extLst>
          </p:cNvPr>
          <p:cNvSpPr txBox="1"/>
          <p:nvPr/>
        </p:nvSpPr>
        <p:spPr>
          <a:xfrm>
            <a:off x="6304659" y="1534752"/>
            <a:ext cx="643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3.7</a:t>
            </a:r>
            <a:endParaRPr lang="en-IN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526530-51B5-D926-630E-1779481E8FF3}"/>
              </a:ext>
            </a:extLst>
          </p:cNvPr>
          <p:cNvSpPr txBox="1"/>
          <p:nvPr/>
        </p:nvSpPr>
        <p:spPr>
          <a:xfrm>
            <a:off x="8530922" y="3291824"/>
            <a:ext cx="784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2124"/>
                </a:solidFill>
                <a:latin typeface="Roboto" panose="02000000000000000000" pitchFamily="2" charset="0"/>
              </a:rPr>
              <a:t>1</a:t>
            </a:r>
            <a:r>
              <a:rPr lang="en-IN" sz="2400" b="1" dirty="0">
                <a:solidFill>
                  <a:srgbClr val="202124"/>
                </a:solidFill>
                <a:latin typeface="Roboto" panose="02000000000000000000" pitchFamily="2" charset="0"/>
              </a:rPr>
              <a:t>.8</a:t>
            </a:r>
            <a:endParaRPr lang="en-IN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FE62BF-B12E-D74E-88BD-18CFB41794F4}"/>
              </a:ext>
            </a:extLst>
          </p:cNvPr>
          <p:cNvSpPr txBox="1"/>
          <p:nvPr/>
        </p:nvSpPr>
        <p:spPr>
          <a:xfrm>
            <a:off x="10688466" y="3656002"/>
            <a:ext cx="859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2124"/>
                </a:solidFill>
                <a:latin typeface="Roboto" panose="02000000000000000000" pitchFamily="2" charset="0"/>
              </a:rPr>
              <a:t>1</a:t>
            </a:r>
            <a:r>
              <a:rPr lang="en-IN" sz="2400" b="1" dirty="0">
                <a:solidFill>
                  <a:srgbClr val="202124"/>
                </a:solidFill>
                <a:latin typeface="Roboto" panose="02000000000000000000" pitchFamily="2" charset="0"/>
              </a:rPr>
              <a:t>.5</a:t>
            </a:r>
            <a:endParaRPr lang="en-IN" sz="24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320B57-9714-A458-F747-F4CF818DB2A1}"/>
              </a:ext>
            </a:extLst>
          </p:cNvPr>
          <p:cNvSpPr/>
          <p:nvPr/>
        </p:nvSpPr>
        <p:spPr>
          <a:xfrm>
            <a:off x="1749407" y="2204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2A1F3-7D27-A7E3-EE21-1CEA18EA8576}"/>
              </a:ext>
            </a:extLst>
          </p:cNvPr>
          <p:cNvSpPr txBox="1"/>
          <p:nvPr/>
        </p:nvSpPr>
        <p:spPr>
          <a:xfrm>
            <a:off x="8429719" y="1302009"/>
            <a:ext cx="3591085" cy="30777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Vacancy rate is shown per 100 houses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D8D64-0D33-797D-1A3E-9F243A52C6E1}"/>
              </a:ext>
            </a:extLst>
          </p:cNvPr>
          <p:cNvSpPr txBox="1"/>
          <p:nvPr/>
        </p:nvSpPr>
        <p:spPr>
          <a:xfrm>
            <a:off x="33165" y="6625077"/>
            <a:ext cx="68925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Source</a:t>
            </a:r>
            <a:r>
              <a:rPr lang="en-IN" sz="1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:  https://www150.statcan.gc.ca/t1/tbl1/en/tv.action?pid=3410012701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349F7-3DF5-0C9D-E005-14D6ACE0B949}"/>
              </a:ext>
            </a:extLst>
          </p:cNvPr>
          <p:cNvSpPr txBox="1"/>
          <p:nvPr/>
        </p:nvSpPr>
        <p:spPr>
          <a:xfrm>
            <a:off x="9770927" y="2035109"/>
            <a:ext cx="1167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55%</a:t>
            </a:r>
            <a:endParaRPr lang="en-I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26CDC6-968C-C9C9-2443-9F1770E8B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60763" y="1805881"/>
            <a:ext cx="401772" cy="1346752"/>
          </a:xfrm>
          <a:prstGeom prst="rect">
            <a:avLst/>
          </a:prstGeom>
          <a:ln>
            <a:noFill/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2EFFCC2-52B0-2104-7E31-5D630A15A821}"/>
              </a:ext>
            </a:extLst>
          </p:cNvPr>
          <p:cNvSpPr/>
          <p:nvPr/>
        </p:nvSpPr>
        <p:spPr>
          <a:xfrm>
            <a:off x="3921996" y="273933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D82431-E45D-2055-FF42-6C3AFEE1D9B2}"/>
              </a:ext>
            </a:extLst>
          </p:cNvPr>
          <p:cNvSpPr/>
          <p:nvPr/>
        </p:nvSpPr>
        <p:spPr>
          <a:xfrm>
            <a:off x="6388758" y="1973781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9E9598-3BFE-8343-567A-8507E0BB70B8}"/>
              </a:ext>
            </a:extLst>
          </p:cNvPr>
          <p:cNvSpPr/>
          <p:nvPr/>
        </p:nvSpPr>
        <p:spPr>
          <a:xfrm>
            <a:off x="8582614" y="3646639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A6887C-C238-ED5E-C17E-B6F725C98F71}"/>
              </a:ext>
            </a:extLst>
          </p:cNvPr>
          <p:cNvSpPr/>
          <p:nvPr/>
        </p:nvSpPr>
        <p:spPr>
          <a:xfrm>
            <a:off x="10893427" y="408612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Google Shape;221;p3">
            <a:extLst>
              <a:ext uri="{FF2B5EF4-FFF2-40B4-BE49-F238E27FC236}">
                <a16:creationId xmlns:a16="http://schemas.microsoft.com/office/drawing/2014/main" id="{831EF1D1-F5FB-02F7-6792-E743E652717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4069" r="31919"/>
          <a:stretch/>
        </p:blipFill>
        <p:spPr>
          <a:xfrm>
            <a:off x="386614" y="1517699"/>
            <a:ext cx="903262" cy="31237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22;p3">
            <a:extLst>
              <a:ext uri="{FF2B5EF4-FFF2-40B4-BE49-F238E27FC236}">
                <a16:creationId xmlns:a16="http://schemas.microsoft.com/office/drawing/2014/main" id="{8821CF08-4D94-A7F0-6B7E-2FEC1E837EB0}"/>
              </a:ext>
            </a:extLst>
          </p:cNvPr>
          <p:cNvSpPr/>
          <p:nvPr/>
        </p:nvSpPr>
        <p:spPr>
          <a:xfrm>
            <a:off x="171196" y="776870"/>
            <a:ext cx="4600779" cy="874098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David is glad to see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new people in his community ?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23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35" grpId="0" animBg="1"/>
      <p:bldP spid="36" grpId="0"/>
      <p:bldP spid="37" grpId="0"/>
      <p:bldP spid="38" grpId="0"/>
      <p:bldP spid="39" grpId="0"/>
      <p:bldP spid="40" grpId="0"/>
      <p:bldP spid="2" grpId="0" animBg="1"/>
      <p:bldP spid="7" grpId="0" animBg="1"/>
      <p:bldP spid="8" grpId="0"/>
      <p:bldP spid="13" grpId="0" animBg="1"/>
      <p:bldP spid="15" grpId="0" animBg="1"/>
      <p:bldP spid="17" grpId="0" animBg="1"/>
      <p:bldP spid="21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EEFE66-5862-1C9C-9AD9-F6F31E17DE1C}"/>
              </a:ext>
            </a:extLst>
          </p:cNvPr>
          <p:cNvCxnSpPr>
            <a:cxnSpLocks/>
          </p:cNvCxnSpPr>
          <p:nvPr/>
        </p:nvCxnSpPr>
        <p:spPr>
          <a:xfrm>
            <a:off x="3780148" y="4780497"/>
            <a:ext cx="825696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E361BCD-E956-32D0-FE0F-A4B85CBAF556}"/>
              </a:ext>
            </a:extLst>
          </p:cNvPr>
          <p:cNvGrpSpPr/>
          <p:nvPr/>
        </p:nvGrpSpPr>
        <p:grpSpPr>
          <a:xfrm>
            <a:off x="4221080" y="3019676"/>
            <a:ext cx="2526654" cy="1095090"/>
            <a:chOff x="3695911" y="2894029"/>
            <a:chExt cx="2526654" cy="10950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D9D06F-0E46-527F-E3EA-2C95696581C9}"/>
                </a:ext>
              </a:extLst>
            </p:cNvPr>
            <p:cNvSpPr/>
            <p:nvPr/>
          </p:nvSpPr>
          <p:spPr>
            <a:xfrm>
              <a:off x="3695911" y="2894029"/>
              <a:ext cx="2526654" cy="109509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4AAD83-A03A-15DC-9D23-62214EA582CA}"/>
                </a:ext>
              </a:extLst>
            </p:cNvPr>
            <p:cNvSpPr txBox="1"/>
            <p:nvPr/>
          </p:nvSpPr>
          <p:spPr>
            <a:xfrm>
              <a:off x="3695911" y="3062651"/>
              <a:ext cx="25266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BEFORE COVID</a:t>
              </a:r>
            </a:p>
            <a:p>
              <a:pPr algn="ctr"/>
              <a:r>
                <a:rPr lang="en-US" sz="2400" b="1" dirty="0"/>
                <a:t>2018</a:t>
              </a:r>
              <a:endParaRPr lang="en-IN" sz="2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77B51BE-FC77-B574-3D57-DCEC3638A9E9}"/>
              </a:ext>
            </a:extLst>
          </p:cNvPr>
          <p:cNvSpPr txBox="1"/>
          <p:nvPr/>
        </p:nvSpPr>
        <p:spPr>
          <a:xfrm>
            <a:off x="6781133" y="4129975"/>
            <a:ext cx="2802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00000"/>
                </a:solidFill>
              </a:rPr>
              <a:t>Avg Rental Prices</a:t>
            </a:r>
            <a:endParaRPr lang="en-IN" sz="2400" b="1" dirty="0">
              <a:solidFill>
                <a:srgbClr val="9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4531F-E6CE-127D-5D36-CF9F14095E67}"/>
              </a:ext>
            </a:extLst>
          </p:cNvPr>
          <p:cNvSpPr txBox="1"/>
          <p:nvPr/>
        </p:nvSpPr>
        <p:spPr>
          <a:xfrm>
            <a:off x="6636862" y="5002843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Avg Housing Prices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47CA1-E6CE-C53C-CE22-F0958E1359CC}"/>
              </a:ext>
            </a:extLst>
          </p:cNvPr>
          <p:cNvSpPr txBox="1"/>
          <p:nvPr/>
        </p:nvSpPr>
        <p:spPr>
          <a:xfrm>
            <a:off x="5015166" y="4129845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900000"/>
                </a:solidFill>
              </a:rPr>
              <a:t>$975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EB15C9-642C-F3D6-A416-F88F076C2FD3}"/>
              </a:ext>
            </a:extLst>
          </p:cNvPr>
          <p:cNvSpPr txBox="1"/>
          <p:nvPr/>
        </p:nvSpPr>
        <p:spPr>
          <a:xfrm>
            <a:off x="10212417" y="4068420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900000"/>
                </a:solidFill>
              </a:rPr>
              <a:t>$1295</a:t>
            </a:r>
          </a:p>
        </p:txBody>
      </p:sp>
      <p:pic>
        <p:nvPicPr>
          <p:cNvPr id="2050" name="Picture 2" descr="House with money symbol - Free business icons">
            <a:extLst>
              <a:ext uri="{FF2B5EF4-FFF2-40B4-BE49-F238E27FC236}">
                <a16:creationId xmlns:a16="http://schemas.microsoft.com/office/drawing/2014/main" id="{14863A1D-4343-F168-E376-251FB38C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937" y="1176114"/>
            <a:ext cx="2502747" cy="2953731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84B0DD-4C2F-D451-28E1-1393DCE7CEC7}"/>
              </a:ext>
            </a:extLst>
          </p:cNvPr>
          <p:cNvSpPr txBox="1"/>
          <p:nvPr/>
        </p:nvSpPr>
        <p:spPr>
          <a:xfrm>
            <a:off x="4882519" y="4976602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$260 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1A870-A1FB-2988-62D8-12E2C246B4C1}"/>
              </a:ext>
            </a:extLst>
          </p:cNvPr>
          <p:cNvSpPr txBox="1"/>
          <p:nvPr/>
        </p:nvSpPr>
        <p:spPr>
          <a:xfrm>
            <a:off x="10180515" y="4933389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$345 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3279D8-A5C6-CDCA-66EC-D0AC6105E380}"/>
              </a:ext>
            </a:extLst>
          </p:cNvPr>
          <p:cNvSpPr txBox="1"/>
          <p:nvPr/>
        </p:nvSpPr>
        <p:spPr>
          <a:xfrm>
            <a:off x="804082" y="2477108"/>
            <a:ext cx="2850275" cy="193899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33%</a:t>
            </a:r>
            <a:endParaRPr lang="en-US" sz="28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increase</a:t>
            </a:r>
            <a:r>
              <a:rPr lang="en-US" sz="2000" dirty="0">
                <a:solidFill>
                  <a:schemeClr val="tx1"/>
                </a:solidFill>
              </a:rPr>
              <a:t> in  </a:t>
            </a:r>
            <a:r>
              <a:rPr lang="en-US" sz="2400" b="1" dirty="0">
                <a:solidFill>
                  <a:schemeClr val="tx1"/>
                </a:solidFill>
              </a:rPr>
              <a:t>Average Rent &amp;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Housing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Price</a:t>
            </a:r>
            <a:endParaRPr lang="en-IN" sz="2000" b="1" dirty="0">
              <a:solidFill>
                <a:srgbClr val="C00000"/>
              </a:solidFill>
            </a:endParaRPr>
          </a:p>
        </p:txBody>
      </p:sp>
      <p:sp>
        <p:nvSpPr>
          <p:cNvPr id="4" name="Google Shape;450;p8">
            <a:extLst>
              <a:ext uri="{FF2B5EF4-FFF2-40B4-BE49-F238E27FC236}">
                <a16:creationId xmlns:a16="http://schemas.microsoft.com/office/drawing/2014/main" id="{1EDA1D09-B895-2482-3C36-5180B280B78E}"/>
              </a:ext>
            </a:extLst>
          </p:cNvPr>
          <p:cNvSpPr/>
          <p:nvPr/>
        </p:nvSpPr>
        <p:spPr>
          <a:xfrm>
            <a:off x="0" y="48783"/>
            <a:ext cx="12191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Soaring housing prices – Does $1300 rent for 1 bedroom make sense?</a:t>
            </a:r>
            <a:endParaRPr lang="en-US" dirty="0">
              <a:solidFill>
                <a:srgbClr val="9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2A502-C40D-38C2-9800-895E46CD80AD}"/>
              </a:ext>
            </a:extLst>
          </p:cNvPr>
          <p:cNvSpPr txBox="1"/>
          <p:nvPr/>
        </p:nvSpPr>
        <p:spPr>
          <a:xfrm>
            <a:off x="12204" y="6596016"/>
            <a:ext cx="60944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Source</a:t>
            </a:r>
            <a:r>
              <a:rPr lang="en-IN" sz="1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: https://rentals.ca/blog/rentals-ca-november-2022-rent-report</a:t>
            </a:r>
            <a:endParaRPr lang="en-IN" sz="1000" dirty="0">
              <a:solidFill>
                <a:schemeClr val="tx1"/>
              </a:solidFill>
            </a:endParaRPr>
          </a:p>
        </p:txBody>
      </p:sp>
      <p:pic>
        <p:nvPicPr>
          <p:cNvPr id="9" name="Google Shape;221;p3">
            <a:extLst>
              <a:ext uri="{FF2B5EF4-FFF2-40B4-BE49-F238E27FC236}">
                <a16:creationId xmlns:a16="http://schemas.microsoft.com/office/drawing/2014/main" id="{A3E0A0F2-9502-8CC8-531B-064B6E14C4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4069" r="31919"/>
          <a:stretch/>
        </p:blipFill>
        <p:spPr>
          <a:xfrm>
            <a:off x="108326" y="2041369"/>
            <a:ext cx="894829" cy="315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22;p3">
            <a:extLst>
              <a:ext uri="{FF2B5EF4-FFF2-40B4-BE49-F238E27FC236}">
                <a16:creationId xmlns:a16="http://schemas.microsoft.com/office/drawing/2014/main" id="{934D849E-89AA-5941-876B-5C03BEF2BA1B}"/>
              </a:ext>
            </a:extLst>
          </p:cNvPr>
          <p:cNvSpPr/>
          <p:nvPr/>
        </p:nvSpPr>
        <p:spPr>
          <a:xfrm>
            <a:off x="339675" y="1362087"/>
            <a:ext cx="4600779" cy="874098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David is now worried by the increasing prices as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66E589-9A07-5EC4-4E2F-6AC528E2A1B1}"/>
              </a:ext>
            </a:extLst>
          </p:cNvPr>
          <p:cNvGrpSpPr/>
          <p:nvPr/>
        </p:nvGrpSpPr>
        <p:grpSpPr>
          <a:xfrm>
            <a:off x="9233221" y="3015652"/>
            <a:ext cx="2802370" cy="1095090"/>
            <a:chOff x="9234745" y="2894029"/>
            <a:chExt cx="2802370" cy="109509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10DE370-CB60-5595-BE35-A6970A67913A}"/>
                </a:ext>
              </a:extLst>
            </p:cNvPr>
            <p:cNvSpPr/>
            <p:nvPr/>
          </p:nvSpPr>
          <p:spPr>
            <a:xfrm>
              <a:off x="9234745" y="2894029"/>
              <a:ext cx="2802370" cy="109509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07F251-5489-637A-E18E-661EC49D73A5}"/>
                </a:ext>
              </a:extLst>
            </p:cNvPr>
            <p:cNvSpPr txBox="1"/>
            <p:nvPr/>
          </p:nvSpPr>
          <p:spPr>
            <a:xfrm>
              <a:off x="9451372" y="3022301"/>
              <a:ext cx="24271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AFTER COVID</a:t>
              </a:r>
            </a:p>
            <a:p>
              <a:pPr algn="ctr"/>
              <a:r>
                <a:rPr lang="en-US" sz="2400" b="1" dirty="0"/>
                <a:t>2022</a:t>
              </a:r>
              <a:endParaRPr lang="en-IN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20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4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eb8cda33ca_0_238"/>
          <p:cNvSpPr txBox="1">
            <a:spLocks noGrp="1"/>
          </p:cNvSpPr>
          <p:nvPr>
            <p:ph type="title"/>
          </p:nvPr>
        </p:nvSpPr>
        <p:spPr>
          <a:xfrm>
            <a:off x="71590" y="61770"/>
            <a:ext cx="12048817" cy="5591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FACTORS CONTRIBUTING TOWARDS </a:t>
            </a:r>
            <a:r>
              <a:rPr lang="en-US" sz="2800" b="1" dirty="0">
                <a:solidFill>
                  <a:srgbClr val="C00000"/>
                </a:solidFill>
              </a:rPr>
              <a:t>LOW AVAILABILITY </a:t>
            </a:r>
            <a:r>
              <a:rPr lang="en-US" sz="2800" b="1" dirty="0">
                <a:solidFill>
                  <a:schemeClr val="tx1"/>
                </a:solidFill>
              </a:rPr>
              <a:t>&amp;</a:t>
            </a:r>
            <a:r>
              <a:rPr lang="en-US" sz="2800" b="1" dirty="0">
                <a:solidFill>
                  <a:srgbClr val="C00000"/>
                </a:solidFill>
              </a:rPr>
              <a:t> AFFORDABILITY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0A50BF5-B7B5-B24E-D377-B318F3DBD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968124"/>
              </p:ext>
            </p:extLst>
          </p:nvPr>
        </p:nvGraphicFramePr>
        <p:xfrm>
          <a:off x="110444" y="2750393"/>
          <a:ext cx="5652888" cy="2558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373B828-8FAB-4C5A-B1C2-2B91626388C8}"/>
              </a:ext>
            </a:extLst>
          </p:cNvPr>
          <p:cNvSpPr txBox="1"/>
          <p:nvPr/>
        </p:nvSpPr>
        <p:spPr>
          <a:xfrm>
            <a:off x="2890542" y="474651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Low construction rate</a:t>
            </a:r>
            <a:endParaRPr lang="en-IN" sz="1800" b="1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84D5E-670F-DFDF-FCEB-62D9B66F2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71350" y="3583385"/>
            <a:ext cx="1329341" cy="1344278"/>
          </a:xfrm>
          <a:prstGeom prst="rect">
            <a:avLst/>
          </a:prstGeom>
        </p:spPr>
      </p:pic>
      <p:pic>
        <p:nvPicPr>
          <p:cNvPr id="1026" name="Picture 2" descr="Nova Scotia Icon - Free PNG &amp; SVG 410402 - Noun Project">
            <a:extLst>
              <a:ext uri="{FF2B5EF4-FFF2-40B4-BE49-F238E27FC236}">
                <a16:creationId xmlns:a16="http://schemas.microsoft.com/office/drawing/2014/main" id="{3070A718-76A2-3C12-264A-0F9F23F3E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095" y="2753431"/>
            <a:ext cx="1249194" cy="1249194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1028" name="Picture 4" descr="Newfoundland and Labrador Icon - Free PNG &amp; SVG 2158633 - Noun Project">
            <a:extLst>
              <a:ext uri="{FF2B5EF4-FFF2-40B4-BE49-F238E27FC236}">
                <a16:creationId xmlns:a16="http://schemas.microsoft.com/office/drawing/2014/main" id="{B24CCD8F-DE72-4ECB-E6DA-50004564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266" y="2831903"/>
            <a:ext cx="1053019" cy="1053019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1030" name="Picture 6" descr="Prince Edward Island Icon - Free PNG &amp; SVG 410406 - Noun Project">
            <a:extLst>
              <a:ext uri="{FF2B5EF4-FFF2-40B4-BE49-F238E27FC236}">
                <a16:creationId xmlns:a16="http://schemas.microsoft.com/office/drawing/2014/main" id="{37C09DE5-A99B-4FF0-DF49-6FAB162B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615" y="4513797"/>
            <a:ext cx="1363562" cy="1363562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1032" name="Picture 8" descr="New Brunswick Icon - Free PNG &amp; SVG 410400 - Noun Project">
            <a:extLst>
              <a:ext uri="{FF2B5EF4-FFF2-40B4-BE49-F238E27FC236}">
                <a16:creationId xmlns:a16="http://schemas.microsoft.com/office/drawing/2014/main" id="{551458FC-16A4-F6A5-DE47-96F18E51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809" y="4542299"/>
            <a:ext cx="1363562" cy="1363562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80AEB9-83E9-7C13-5DAE-4F48EAD57F93}"/>
              </a:ext>
            </a:extLst>
          </p:cNvPr>
          <p:cNvSpPr txBox="1"/>
          <p:nvPr/>
        </p:nvSpPr>
        <p:spPr>
          <a:xfrm>
            <a:off x="7450462" y="2694105"/>
            <a:ext cx="124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1 in 10</a:t>
            </a:r>
            <a:endParaRPr lang="en-IN" sz="2000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A569C-D4DC-96A4-6BFA-ECF6EDFC6E21}"/>
              </a:ext>
            </a:extLst>
          </p:cNvPr>
          <p:cNvSpPr txBox="1"/>
          <p:nvPr/>
        </p:nvSpPr>
        <p:spPr>
          <a:xfrm>
            <a:off x="10687717" y="2669916"/>
            <a:ext cx="124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1 in 7</a:t>
            </a:r>
            <a:endParaRPr lang="en-IN" sz="20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D76C24-552D-E61B-8BD1-1F432DCCBE47}"/>
              </a:ext>
            </a:extLst>
          </p:cNvPr>
          <p:cNvSpPr txBox="1"/>
          <p:nvPr/>
        </p:nvSpPr>
        <p:spPr>
          <a:xfrm>
            <a:off x="7813159" y="4740439"/>
            <a:ext cx="124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1 in 7</a:t>
            </a:r>
            <a:endParaRPr lang="en-IN" sz="2000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F4ED0-09FA-D3CC-3282-BBDF0AAE3784}"/>
              </a:ext>
            </a:extLst>
          </p:cNvPr>
          <p:cNvSpPr txBox="1"/>
          <p:nvPr/>
        </p:nvSpPr>
        <p:spPr>
          <a:xfrm>
            <a:off x="10905596" y="4285207"/>
            <a:ext cx="1009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1 in 6</a:t>
            </a:r>
            <a:endParaRPr lang="en-IN" sz="20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7D7ACE-21DF-CD56-7567-62C0ECF5637E}"/>
              </a:ext>
            </a:extLst>
          </p:cNvPr>
          <p:cNvSpPr txBox="1"/>
          <p:nvPr/>
        </p:nvSpPr>
        <p:spPr>
          <a:xfrm>
            <a:off x="8694864" y="3494612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Increasing Core 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Housing Needs</a:t>
            </a:r>
            <a:endParaRPr lang="en-IN" sz="1800" b="1" dirty="0">
              <a:solidFill>
                <a:srgbClr val="C00000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2914C76-931D-F6B1-CDB4-24DFD7C01972}"/>
              </a:ext>
            </a:extLst>
          </p:cNvPr>
          <p:cNvSpPr/>
          <p:nvPr/>
        </p:nvSpPr>
        <p:spPr>
          <a:xfrm>
            <a:off x="110444" y="1104095"/>
            <a:ext cx="11886537" cy="1041579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57A5A-E382-6295-8AE8-6F7B7EE481AD}"/>
              </a:ext>
            </a:extLst>
          </p:cNvPr>
          <p:cNvSpPr txBox="1"/>
          <p:nvPr/>
        </p:nvSpPr>
        <p:spPr>
          <a:xfrm>
            <a:off x="195019" y="1312323"/>
            <a:ext cx="168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2E6CA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Affordability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C3B97-048E-AF1B-61F0-F9AEFA0B134E}"/>
              </a:ext>
            </a:extLst>
          </p:cNvPr>
          <p:cNvSpPr txBox="1"/>
          <p:nvPr/>
        </p:nvSpPr>
        <p:spPr>
          <a:xfrm>
            <a:off x="1827175" y="1283174"/>
            <a:ext cx="284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Spend 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&lt;30% 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         on shelter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ncome - Free business icons">
            <a:extLst>
              <a:ext uri="{FF2B5EF4-FFF2-40B4-BE49-F238E27FC236}">
                <a16:creationId xmlns:a16="http://schemas.microsoft.com/office/drawing/2014/main" id="{D57EF29A-C450-8B57-1FA9-362B7831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41" y="1253139"/>
            <a:ext cx="442233" cy="44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61C27-ACE8-DE43-106C-5CC9F0E630AE}"/>
              </a:ext>
            </a:extLst>
          </p:cNvPr>
          <p:cNvSpPr txBox="1"/>
          <p:nvPr/>
        </p:nvSpPr>
        <p:spPr>
          <a:xfrm>
            <a:off x="3831764" y="1693414"/>
            <a:ext cx="1329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E6CA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Suitability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=</a:t>
            </a:r>
            <a:endParaRPr lang="en-IN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0" name="Picture 4" descr="Peoples Icons - Free SVG &amp; PNG Peoples Images - Noun Project">
            <a:extLst>
              <a:ext uri="{FF2B5EF4-FFF2-40B4-BE49-F238E27FC236}">
                <a16:creationId xmlns:a16="http://schemas.microsoft.com/office/drawing/2014/main" id="{70ED1AE1-4D76-C5E5-A546-CA5C5B3B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032" y="1655874"/>
            <a:ext cx="468078" cy="46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F940EF-25C9-CD8B-800A-3BDD5CFC57A7}"/>
              </a:ext>
            </a:extLst>
          </p:cNvPr>
          <p:cNvSpPr txBox="1"/>
          <p:nvPr/>
        </p:nvSpPr>
        <p:spPr>
          <a:xfrm>
            <a:off x="5512302" y="1662422"/>
            <a:ext cx="2204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Enough 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Space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for all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CBBE96-4F98-649F-C703-0A767B6CDD19}"/>
              </a:ext>
            </a:extLst>
          </p:cNvPr>
          <p:cNvSpPr txBox="1"/>
          <p:nvPr/>
        </p:nvSpPr>
        <p:spPr>
          <a:xfrm>
            <a:off x="7678817" y="1324122"/>
            <a:ext cx="146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E6CA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Adequacy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=</a:t>
            </a:r>
            <a:endParaRPr lang="en-IN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2" name="Picture 6" descr="Home Repair icon PNG and SVG Vector Free Download">
            <a:extLst>
              <a:ext uri="{FF2B5EF4-FFF2-40B4-BE49-F238E27FC236}">
                <a16:creationId xmlns:a16="http://schemas.microsoft.com/office/drawing/2014/main" id="{DD06C347-CA58-AC4D-D27F-F9E36739C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590" y="1221782"/>
            <a:ext cx="487703" cy="45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02512-C37F-7526-C8F7-3B8F0327E007}"/>
              </a:ext>
            </a:extLst>
          </p:cNvPr>
          <p:cNvSpPr txBox="1"/>
          <p:nvPr/>
        </p:nvSpPr>
        <p:spPr>
          <a:xfrm>
            <a:off x="8871289" y="1315306"/>
            <a:ext cx="2631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Less Housing in 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Repair</a:t>
            </a:r>
            <a:endParaRPr lang="en-IN" sz="18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66ACB-C11A-12A1-C459-039C60E3D718}"/>
              </a:ext>
            </a:extLst>
          </p:cNvPr>
          <p:cNvSpPr txBox="1"/>
          <p:nvPr/>
        </p:nvSpPr>
        <p:spPr>
          <a:xfrm>
            <a:off x="3807290" y="5029784"/>
            <a:ext cx="1167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16%</a:t>
            </a:r>
            <a:endParaRPr lang="en-I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0BDB7F9-2254-4B8C-63C4-392BD5AE1C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397126" y="5087132"/>
            <a:ext cx="401772" cy="8035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4E0E5ED-59D5-E671-3B4C-64A206993561}"/>
              </a:ext>
            </a:extLst>
          </p:cNvPr>
          <p:cNvSpPr txBox="1"/>
          <p:nvPr/>
        </p:nvSpPr>
        <p:spPr>
          <a:xfrm>
            <a:off x="9522925" y="4203321"/>
            <a:ext cx="881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3%</a:t>
            </a:r>
            <a:endParaRPr lang="en-I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9333103-1C93-9991-C1AE-3D4177F40B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10800000">
            <a:off x="9051552" y="4188722"/>
            <a:ext cx="401772" cy="803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2D4002-8D56-1401-209F-210E16A86860}"/>
              </a:ext>
            </a:extLst>
          </p:cNvPr>
          <p:cNvSpPr txBox="1"/>
          <p:nvPr/>
        </p:nvSpPr>
        <p:spPr>
          <a:xfrm>
            <a:off x="72603" y="6561975"/>
            <a:ext cx="82042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0" u="none" strike="noStrike" baseline="0" dirty="0">
                <a:solidFill>
                  <a:schemeClr val="tx1"/>
                </a:solidFill>
              </a:rPr>
              <a:t>Source</a:t>
            </a:r>
            <a:r>
              <a:rPr lang="en-US" sz="1000" b="0" i="0" u="none" strike="noStrike" baseline="0" dirty="0">
                <a:solidFill>
                  <a:schemeClr val="tx1"/>
                </a:solidFill>
              </a:rPr>
              <a:t>: Statistics Canada. Housing Starts + </a:t>
            </a:r>
            <a:r>
              <a:rPr lang="en-US" sz="1000" b="0" i="0" u="none" strike="noStrike" baseline="0" dirty="0" err="1">
                <a:solidFill>
                  <a:schemeClr val="tx1"/>
                </a:solidFill>
              </a:rPr>
              <a:t>UnderConstruction</a:t>
            </a:r>
            <a:r>
              <a:rPr lang="en-US" sz="1000" b="0" i="0" u="none" strike="noStrike" baseline="0" dirty="0">
                <a:solidFill>
                  <a:schemeClr val="tx1"/>
                </a:solidFill>
              </a:rPr>
              <a:t> + Completion 2018-2022; Government of Canada</a:t>
            </a:r>
            <a:endParaRPr lang="en-IN" sz="1000" dirty="0"/>
          </a:p>
        </p:txBody>
      </p:sp>
      <p:sp>
        <p:nvSpPr>
          <p:cNvPr id="2" name="Google Shape;229;p3">
            <a:extLst>
              <a:ext uri="{FF2B5EF4-FFF2-40B4-BE49-F238E27FC236}">
                <a16:creationId xmlns:a16="http://schemas.microsoft.com/office/drawing/2014/main" id="{04CBD332-22C6-86F5-8D18-F8E3CE3C6139}"/>
              </a:ext>
            </a:extLst>
          </p:cNvPr>
          <p:cNvSpPr txBox="1"/>
          <p:nvPr/>
        </p:nvSpPr>
        <p:spPr>
          <a:xfrm>
            <a:off x="4677109" y="902595"/>
            <a:ext cx="2938784" cy="4412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Core Housing Needs</a:t>
            </a: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951F0383-1A0A-46F3-F78F-CBD9A350920F}"/>
              </a:ext>
            </a:extLst>
          </p:cNvPr>
          <p:cNvSpPr/>
          <p:nvPr/>
        </p:nvSpPr>
        <p:spPr>
          <a:xfrm>
            <a:off x="110445" y="2607935"/>
            <a:ext cx="5401858" cy="3354544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659A3D96-34BF-D6C5-79AE-477AA775E618}"/>
              </a:ext>
            </a:extLst>
          </p:cNvPr>
          <p:cNvSpPr/>
          <p:nvPr/>
        </p:nvSpPr>
        <p:spPr>
          <a:xfrm>
            <a:off x="7206476" y="2579920"/>
            <a:ext cx="4845586" cy="3354544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P spid="19" grpId="0"/>
      <p:bldP spid="20" grpId="0"/>
      <p:bldP spid="21" grpId="0"/>
      <p:bldP spid="22" grpId="0"/>
      <p:bldP spid="23" grpId="0"/>
      <p:bldP spid="24" grpId="0" animBg="1"/>
      <p:bldP spid="5" grpId="0"/>
      <p:bldP spid="9" grpId="0"/>
      <p:bldP spid="11" grpId="0"/>
      <p:bldP spid="12" grpId="0"/>
      <p:bldP spid="15" grpId="0"/>
      <p:bldP spid="17" grpId="0"/>
      <p:bldP spid="18" grpId="0"/>
      <p:bldP spid="29" grpId="0"/>
      <p:bldP spid="2" grpId="0" animBg="1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708</Words>
  <Application>Microsoft Office PowerPoint</Application>
  <PresentationFormat>Widescreen</PresentationFormat>
  <Paragraphs>153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Roboto</vt:lpstr>
      <vt:lpstr>DM Serif Display</vt:lpstr>
      <vt:lpstr>Calibri</vt:lpstr>
      <vt:lpstr>Arial</vt:lpstr>
      <vt:lpstr>1_Office Theme</vt:lpstr>
      <vt:lpstr>2_Office Theme</vt:lpstr>
      <vt:lpstr>UNB Data Challenge  – Visualization Track Housing Availability in Atlantic Canada</vt:lpstr>
      <vt:lpstr>PowerPoint Presentation</vt:lpstr>
      <vt:lpstr>Agenda</vt:lpstr>
      <vt:lpstr>Mr. David is searching for a place to call home in Canada</vt:lpstr>
      <vt:lpstr>PowerPoint Presentation</vt:lpstr>
      <vt:lpstr>PowerPoint Presentation</vt:lpstr>
      <vt:lpstr>PowerPoint Presentation</vt:lpstr>
      <vt:lpstr>PowerPoint Presentation</vt:lpstr>
      <vt:lpstr>FACTORS CONTRIBUTING TOWARDS LOW AVAILABILITY &amp; AFFORDABILITY</vt:lpstr>
      <vt:lpstr>FACTORS CONTRIBUTING TOWARDS LOW AVAILABILITY &amp; AFFORDABILITY</vt:lpstr>
      <vt:lpstr>The Atlantic Canada Homelessness rate has escalated causing more concerns</vt:lpstr>
      <vt:lpstr>The following recommendations will cater to core housing needs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Viz. Track – Housing Availability in Atlantic Canada</dc:title>
  <dc:creator>Shivam Goyal</dc:creator>
  <cp:lastModifiedBy>Saradhamani Sriram</cp:lastModifiedBy>
  <cp:revision>79</cp:revision>
  <dcterms:created xsi:type="dcterms:W3CDTF">2022-11-09T04:00:59Z</dcterms:created>
  <dcterms:modified xsi:type="dcterms:W3CDTF">2023-11-24T12:05:45Z</dcterms:modified>
</cp:coreProperties>
</file>